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9" r:id="rId4"/>
    <p:sldId id="271" r:id="rId5"/>
    <p:sldId id="264" r:id="rId6"/>
    <p:sldId id="265" r:id="rId7"/>
    <p:sldId id="274" r:id="rId8"/>
    <p:sldId id="272" r:id="rId9"/>
    <p:sldId id="266" r:id="rId10"/>
    <p:sldId id="268" r:id="rId11"/>
    <p:sldId id="275" r:id="rId12"/>
    <p:sldId id="269" r:id="rId13"/>
    <p:sldId id="261" r:id="rId14"/>
    <p:sldId id="262" r:id="rId15"/>
    <p:sldId id="267" r:id="rId16"/>
  </p:sldIdLst>
  <p:sldSz cx="9144000" cy="6858000" type="screen4x3"/>
  <p:notesSz cx="7099300" cy="102235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11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A65E09"/>
    <a:srgbClr val="ED9728"/>
    <a:srgbClr val="008000"/>
    <a:srgbClr val="92D050"/>
    <a:srgbClr val="33CC33"/>
    <a:srgbClr val="FE8100"/>
    <a:srgbClr val="FF9900"/>
    <a:srgbClr val="F9C8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間スタイル 1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間スタイル 1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968" autoAdjust="0"/>
    <p:restoredTop sz="66870" autoAdjust="0"/>
  </p:normalViewPr>
  <p:slideViewPr>
    <p:cSldViewPr>
      <p:cViewPr>
        <p:scale>
          <a:sx n="91" d="100"/>
          <a:sy n="91" d="100"/>
        </p:scale>
        <p:origin x="2048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088" y="-90"/>
      </p:cViewPr>
      <p:guideLst>
        <p:guide orient="horz" pos="3220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ja-JP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9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826CC657-A9CE-4261-B411-F6B0097B47B8}" type="datetimeFigureOut">
              <a:rPr lang="ja-JP" altLang="en-US"/>
              <a:pPr/>
              <a:t>2020/10/15</a:t>
            </a:fld>
            <a:endParaRPr lang="en-US" altLang="ja-JP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ja-JP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9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669CF1AF-C37D-46CA-A468-49B8BB4F9BB3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698177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6763"/>
            <a:ext cx="5111750" cy="3833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55647"/>
            <a:ext cx="5680075" cy="460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</a:lstStyle>
          <a:p>
            <a:fld id="{B1573510-2C33-4309-9127-10EF3F5EE7F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4502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/>
              <a:t>Hello, everyone. My name is </a:t>
            </a:r>
            <a:r>
              <a:rPr kumimoji="1" lang="en-US" altLang="ja-JP" err="1"/>
              <a:t>Hiroto</a:t>
            </a:r>
            <a:r>
              <a:rPr kumimoji="1" lang="en-US" altLang="ja-JP"/>
              <a:t> Nakada.</a:t>
            </a:r>
          </a:p>
          <a:p>
            <a:r>
              <a:rPr kumimoji="1" lang="en-US" altLang="ja-JP"/>
              <a:t> Today, I’m going to make a presentation about “</a:t>
            </a:r>
            <a:r>
              <a:rPr lang="en-US" altLang="ja-JP" b="0"/>
              <a:t>Development of Shelter Navigation with Considering Three Cs in the Corona Age”</a:t>
            </a:r>
            <a:endParaRPr kumimoji="1" lang="en-US" altLang="ja-JP"/>
          </a:p>
          <a:p>
            <a:r>
              <a:rPr kumimoji="1" lang="ja-JP" altLang="en-US"/>
              <a:t>こんにちは。</a:t>
            </a:r>
            <a:endParaRPr kumimoji="1" lang="en-US" altLang="ja-JP"/>
          </a:p>
          <a:p>
            <a:r>
              <a:rPr kumimoji="1" lang="ja-JP" altLang="en-US"/>
              <a:t>姫路西高校の中田ひろとです．</a:t>
            </a:r>
            <a:endParaRPr kumimoji="1" lang="en-US" altLang="ja-JP"/>
          </a:p>
          <a:p>
            <a:r>
              <a:rPr kumimoji="1" lang="ja-JP" altLang="en-US"/>
              <a:t>今から，私の研究，</a:t>
            </a:r>
            <a:r>
              <a:rPr kumimoji="1" lang="en-US" altLang="ja-JP"/>
              <a:t>”Development</a:t>
            </a:r>
            <a:r>
              <a:rPr kumimoji="1" lang="en-US" altLang="ja-JP" baseline="0"/>
              <a:t> of ….. “ </a:t>
            </a:r>
            <a:r>
              <a:rPr kumimoji="1" lang="ja-JP" altLang="en-US" baseline="0"/>
              <a:t>コロナ時代の密を考慮した避難所ナビゲーションの開発を発表いたします．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47422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Next, I will describe advantage of Shelter Navi.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/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/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/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But, there are some limitations.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/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/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/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We are also considering advanced use cases.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Manage private shelters (houses of relatives/friends) and </a:t>
            </a:r>
            <a:r>
              <a:rPr lang="en-US" altLang="ja-JP" dirty="0"/>
              <a:t>Integrate with public/local disaster information.</a:t>
            </a:r>
          </a:p>
          <a:p>
            <a:r>
              <a:rPr kumimoji="1" lang="en" altLang="ja-JP" sz="1200" b="0" i="0" kern="1200" dirty="0">
                <a:solidFill>
                  <a:schemeClr val="tx1"/>
                </a:solidFill>
                <a:effectLst/>
                <a:latin typeface="Arial" charset="0"/>
                <a:ea typeface="ＭＳ Ｐ明朝" pitchFamily="18" charset="-128"/>
                <a:cs typeface="+mn-cs"/>
              </a:rPr>
              <a:t>Cooperation by local governments is necessary to do experimental evaluation in real settings.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32879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Summary,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In this research, I study and develop </a:t>
            </a:r>
            <a:r>
              <a:rPr lang="en-US" altLang="ja-JP" b="1" dirty="0">
                <a:solidFill>
                  <a:srgbClr val="FF0000"/>
                </a:solidFill>
              </a:rPr>
              <a:t>Shelter Navi</a:t>
            </a:r>
            <a:r>
              <a:rPr lang="en-US" altLang="ja-JP" dirty="0"/>
              <a:t> for disaster</a:t>
            </a:r>
            <a:br>
              <a:rPr lang="en-US" altLang="ja-JP" dirty="0"/>
            </a:br>
            <a:r>
              <a:rPr lang="en-US" altLang="ja-JP" dirty="0"/>
              <a:t>evacuation navigation in the corona age.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Research goal is to Achieve safe evacuation with avoiding 3Cs</a:t>
            </a:r>
            <a:br>
              <a:rPr lang="en-US" altLang="ja-JP" dirty="0"/>
            </a:br>
            <a:r>
              <a:rPr lang="en-US" altLang="ja-JP" dirty="0"/>
              <a:t>in shelters by </a:t>
            </a:r>
            <a:r>
              <a:rPr lang="en-US" altLang="ja-JP" dirty="0">
                <a:solidFill>
                  <a:srgbClr val="FF0000"/>
                </a:solidFill>
              </a:rPr>
              <a:t>self-help effort of citizens.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I presented basic use cases and system design like this.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Ongoing works are System development with Nakamura Lab. in Kobe University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 and Experimental evaluation in practical setting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That’s all. Thank you very much for kind attention.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10262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Every years, many disasters happens in Japan. This picture was taken in Kumamoto after heavy rain disaster 2020.7. </a:t>
            </a:r>
          </a:p>
          <a:p>
            <a:r>
              <a:rPr kumimoji="1" lang="en-US" altLang="ja-JP" dirty="0"/>
              <a:t>Then, people fail to evacuate in disaster because of lack of awareness and preparedness, Normalcy bias and Unaware of when and where to evacuate.</a:t>
            </a:r>
          </a:p>
          <a:p>
            <a:r>
              <a:rPr kumimoji="1" lang="en-US" altLang="ja-JP" dirty="0"/>
              <a:t>In addition, COVID-19 makes things much worse.  For example, citizens hesitate to evacuate because they are afraid of the risk of infection. </a:t>
            </a:r>
          </a:p>
          <a:p>
            <a:r>
              <a:rPr kumimoji="1" lang="en-US" altLang="ja-JP" dirty="0"/>
              <a:t>And the capacity of shelters is limited by local government to avoid 3Cs, therefore shelters may refuse to accept people.</a:t>
            </a:r>
          </a:p>
          <a:p>
            <a:r>
              <a:rPr kumimoji="1" lang="en-US" altLang="ja-JP" dirty="0"/>
              <a:t>In fact, Refusing to accept people was happen such this article.</a:t>
            </a:r>
          </a:p>
          <a:p>
            <a:r>
              <a:rPr kumimoji="1" lang="en-US" altLang="ja-JP" dirty="0"/>
              <a:t>How the disaster evacuation in the corona age should be?</a:t>
            </a:r>
          </a:p>
          <a:p>
            <a:endParaRPr kumimoji="1" lang="en-US" altLang="ja-JP" dirty="0"/>
          </a:p>
          <a:p>
            <a:r>
              <a:rPr kumimoji="1" lang="ja-JP" altLang="en-US"/>
              <a:t>日本は災害大国です．</a:t>
            </a:r>
            <a:endParaRPr kumimoji="1" lang="en-US" altLang="ja-JP" dirty="0"/>
          </a:p>
          <a:p>
            <a:r>
              <a:rPr kumimoji="1" lang="ja-JP" altLang="en-US"/>
              <a:t>毎年災害に見舞われ，多くの人が逃げ遅れによって，なくなっています．</a:t>
            </a:r>
            <a:endParaRPr kumimoji="1" lang="en-US" altLang="ja-JP" dirty="0"/>
          </a:p>
          <a:p>
            <a:r>
              <a:rPr kumimoji="1" lang="ja-JP" altLang="en-US"/>
              <a:t>これは，・・・・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52864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Local governments are thinking and doing new policies.</a:t>
            </a:r>
          </a:p>
          <a:p>
            <a:r>
              <a:rPr kumimoji="1" lang="en-US" altLang="ja-JP" dirty="0"/>
              <a:t>One of them is to develop corona-aware evacuation shelters.</a:t>
            </a:r>
          </a:p>
          <a:p>
            <a:r>
              <a:rPr kumimoji="1" lang="en-US" altLang="ja-JP" dirty="0"/>
              <a:t>They make a new guideline avoiding 3Cs in shelters. For example, space layout and floor plan, thermometry, health inquiry and phone-based alert etcetera.</a:t>
            </a:r>
          </a:p>
          <a:p>
            <a:r>
              <a:rPr kumimoji="1" lang="en-US" altLang="ja-JP" dirty="0"/>
              <a:t>This image is one example of that. People are separated each space per four or per two. And each space are separated by two meters.</a:t>
            </a:r>
          </a:p>
          <a:p>
            <a:r>
              <a:rPr kumimoji="1" lang="en-US" altLang="ja-JP" dirty="0" err="1"/>
              <a:t>Nichinan</a:t>
            </a:r>
            <a:r>
              <a:rPr kumimoji="1" lang="en-US" altLang="ja-JP" dirty="0"/>
              <a:t>-City, Miyazaki started online delivery of congestion information by smartphone application, VACAN. </a:t>
            </a:r>
          </a:p>
          <a:p>
            <a:r>
              <a:rPr kumimoji="1" lang="en-US" altLang="ja-JP" dirty="0"/>
              <a:t>This is screenshot of VACAN. Each shelter status are shown with icon in the map.</a:t>
            </a:r>
          </a:p>
          <a:p>
            <a:r>
              <a:rPr kumimoji="1" lang="en-US" altLang="ja-JP" dirty="0"/>
              <a:t>But, this application needs staff’s manually updating the status on site.</a:t>
            </a:r>
          </a:p>
          <a:p>
            <a:r>
              <a:rPr kumimoji="1" lang="en-US" altLang="ja-JP" dirty="0"/>
              <a:t>Citizens are completely relying on local government. </a:t>
            </a:r>
          </a:p>
          <a:p>
            <a:r>
              <a:rPr kumimoji="1" lang="en-US" altLang="ja-JP" dirty="0"/>
              <a:t>New policies like this will add heavy workload to staff and result in lack of scalability for number of citizens and shelters. </a:t>
            </a:r>
          </a:p>
          <a:p>
            <a:r>
              <a:rPr kumimoji="1" lang="en-US" altLang="ja-JP" dirty="0"/>
              <a:t>So, my research question is “In the corona age, how can citizens find appropriate shelters by themselves, without relying on government staff?”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3911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Our research goal is to achieve safe and smooth evacuation avoiding 3Cs in shelters by self-help effort of citizens.</a:t>
            </a:r>
          </a:p>
          <a:p>
            <a:r>
              <a:rPr kumimoji="1" lang="en-US" altLang="ja-JP" dirty="0"/>
              <a:t>We approach this research by developing “shelter </a:t>
            </a:r>
            <a:r>
              <a:rPr kumimoji="1" lang="en-US" altLang="ja-JP" dirty="0" err="1"/>
              <a:t>navi</a:t>
            </a:r>
            <a:r>
              <a:rPr kumimoji="1" lang="en-US" altLang="ja-JP" dirty="0"/>
              <a:t>”, a smartphone- based navigation application.</a:t>
            </a:r>
          </a:p>
          <a:p>
            <a:r>
              <a:rPr kumimoji="1" lang="en-US" altLang="ja-JP" dirty="0"/>
              <a:t>Cloud server manages location and status of shelters. This table shows each shelter status, name, address, Max number of family member, and current status.</a:t>
            </a:r>
          </a:p>
          <a:p>
            <a:r>
              <a:rPr kumimoji="1" lang="en-US" altLang="ja-JP" dirty="0"/>
              <a:t>In “A” high school, it can accept 50 people and 48 people evacuated. So A high school is crowded and the status are shown in red. </a:t>
            </a:r>
          </a:p>
          <a:p>
            <a:r>
              <a:rPr kumimoji="1" lang="en-US" altLang="ja-JP" dirty="0"/>
              <a:t>D sports center is vacant. So the statue of D sports center is shown in green.</a:t>
            </a:r>
          </a:p>
          <a:p>
            <a:r>
              <a:rPr kumimoji="1" lang="en-US" altLang="ja-JP" dirty="0"/>
              <a:t>citizens can search shelter and the status with this application on smartphone.</a:t>
            </a:r>
          </a:p>
          <a:p>
            <a:r>
              <a:rPr kumimoji="1" lang="en-US" altLang="ja-JP" dirty="0"/>
              <a:t>Citizen’s current position is shown as a blue circle on the map. </a:t>
            </a:r>
          </a:p>
          <a:p>
            <a:r>
              <a:rPr kumimoji="1" lang="en-US" altLang="ja-JP" dirty="0"/>
              <a:t>Citizens evacuate to the vacant shelter following the map.</a:t>
            </a:r>
          </a:p>
          <a:p>
            <a:r>
              <a:rPr kumimoji="1" lang="en-US" altLang="ja-JP" dirty="0"/>
              <a:t>As citizens “check in”, the system updates the status.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32219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 will talk about citizens use cases.</a:t>
            </a:r>
          </a:p>
          <a:p>
            <a:r>
              <a:rPr kumimoji="1" lang="en-US" altLang="ja-JP" dirty="0"/>
              <a:t>First, citizens need to register household information to use ”Shelter Navi”.</a:t>
            </a:r>
          </a:p>
          <a:p>
            <a:r>
              <a:rPr kumimoji="1" lang="en-US" altLang="ja-JP" dirty="0"/>
              <a:t>Name, home address, email, phone, and number of family member.</a:t>
            </a:r>
          </a:p>
          <a:p>
            <a:r>
              <a:rPr kumimoji="1" lang="en-US" altLang="ja-JP" dirty="0"/>
              <a:t>Second, citizens can search shelters.</a:t>
            </a:r>
          </a:p>
          <a:p>
            <a:r>
              <a:rPr kumimoji="1" lang="en-US" altLang="ja-JP" dirty="0"/>
              <a:t>When disaster occurs, system visualizes shelters with congestion status on a map.</a:t>
            </a:r>
          </a:p>
          <a:p>
            <a:r>
              <a:rPr kumimoji="1" lang="en-US" altLang="ja-JP" dirty="0"/>
              <a:t>With the map, citizens searches a shelter to evacuate.</a:t>
            </a:r>
          </a:p>
          <a:p>
            <a:r>
              <a:rPr kumimoji="1" lang="en-US" altLang="ja-JP" dirty="0"/>
              <a:t>Third, when citizens moves to the shelter,  </a:t>
            </a:r>
          </a:p>
          <a:p>
            <a:r>
              <a:rPr kumimoji="1" lang="en-US" altLang="ja-JP" dirty="0"/>
              <a:t>and presses “check-in” button, </a:t>
            </a:r>
          </a:p>
          <a:p>
            <a:r>
              <a:rPr kumimoji="1" lang="en-US" altLang="ja-JP" dirty="0"/>
              <a:t>system records the check-in, and updates the status of the shelter.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74146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Next, I will talk about local government‘s use cases.</a:t>
            </a:r>
          </a:p>
          <a:p>
            <a:r>
              <a:rPr kumimoji="1" lang="en-US" altLang="ja-JP" dirty="0"/>
              <a:t>First, local governments need to register shelter information.</a:t>
            </a:r>
          </a:p>
          <a:p>
            <a:r>
              <a:rPr kumimoji="1" lang="en-US" altLang="ja-JP" dirty="0"/>
              <a:t>Shelter name, address, </a:t>
            </a:r>
            <a:r>
              <a:rPr kumimoji="1" lang="en-US" altLang="ja-JP" dirty="0" err="1"/>
              <a:t>lat-lng</a:t>
            </a:r>
            <a:r>
              <a:rPr kumimoji="1" lang="en-US" altLang="ja-JP" dirty="0"/>
              <a:t>, capacity and description.</a:t>
            </a:r>
          </a:p>
          <a:p>
            <a:r>
              <a:rPr kumimoji="1" lang="en-US" altLang="ja-JP" dirty="0"/>
              <a:t>Second, staff can check the status of shelters.</a:t>
            </a:r>
          </a:p>
          <a:p>
            <a:r>
              <a:rPr kumimoji="1" lang="en-US" altLang="ja-JP" dirty="0"/>
              <a:t>System shows the current status of every shelter, and staff can checks if the status matches the real situation.</a:t>
            </a:r>
          </a:p>
          <a:p>
            <a:r>
              <a:rPr kumimoji="1" lang="en-US" altLang="ja-JP" dirty="0"/>
              <a:t>Third, System shows the list of evacuated citizens at every shelter, </a:t>
            </a:r>
          </a:p>
          <a:p>
            <a:r>
              <a:rPr kumimoji="1" lang="en-US" altLang="ja-JP" dirty="0"/>
              <a:t>and staff can confirm the safety of any particular citizens.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58587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We implement Shelter Navi as Web Application.</a:t>
            </a:r>
          </a:p>
          <a:p>
            <a:r>
              <a:rPr kumimoji="1" lang="en-US" altLang="ja-JP" dirty="0"/>
              <a:t>Server side takes a layered architecture with REST-API.</a:t>
            </a:r>
          </a:p>
          <a:p>
            <a:r>
              <a:rPr kumimoji="1" lang="en-US" altLang="ja-JP" dirty="0"/>
              <a:t>This application is Java web service with Spring Boot and integrated with Google Maps.</a:t>
            </a:r>
          </a:p>
          <a:p>
            <a:r>
              <a:rPr kumimoji="1" lang="en-US" altLang="ja-JP" dirty="0"/>
              <a:t>Data Base is made up by MySQL.</a:t>
            </a:r>
          </a:p>
          <a:p>
            <a:r>
              <a:rPr kumimoji="1" lang="en-US" altLang="ja-JP" dirty="0"/>
              <a:t>Client side is implemented(</a:t>
            </a:r>
            <a:r>
              <a:rPr kumimoji="1" lang="ja-JP" altLang="en-US"/>
              <a:t>インプルメント</a:t>
            </a:r>
            <a:r>
              <a:rPr kumimoji="1" lang="en-US" altLang="ja-JP" dirty="0"/>
              <a:t>) by HTML and JavaScript on Web browser and use Bootstrap for Responsive Web design. 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8339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 will talk about technical details.</a:t>
            </a:r>
          </a:p>
          <a:p>
            <a:r>
              <a:rPr kumimoji="1" lang="en-US" altLang="ja-JP" dirty="0"/>
              <a:t>First, Domain modeling defines data structure and relationships of Shelter Navi. The main entities are shelter and citizen and check-in.</a:t>
            </a:r>
          </a:p>
          <a:p>
            <a:r>
              <a:rPr kumimoji="1" lang="en-US" altLang="ja-JP" dirty="0"/>
              <a:t>Each entity as these data items and check-in records which citizen is in which shelter.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Second, How does the system search shelters by distance?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System obtains current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from GPS and find shelters S(</a:t>
            </a:r>
            <a:r>
              <a:rPr kumimoji="1" lang="en-US" altLang="ja-JP" dirty="0" err="1"/>
              <a:t>lng,lat</a:t>
            </a:r>
            <a:r>
              <a:rPr kumimoji="1" lang="en-US" altLang="ja-JP" dirty="0"/>
              <a:t>) such that this equation is satisfied.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equation searches the shelters whose coordinates are nearer than distance(D) form current position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Third, how does the system calculate density of shelter?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CheckIn</a:t>
            </a:r>
            <a:r>
              <a:rPr kumimoji="1" lang="en-US" altLang="ja-JP" dirty="0"/>
              <a:t>(S) represents the number of families currently checked in 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Capacity(S) represents the max number of families S can accommodate.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Density(S) equal </a:t>
            </a:r>
            <a:r>
              <a:rPr kumimoji="1" lang="en-US" altLang="ja-JP" dirty="0" err="1"/>
              <a:t>CheckIn</a:t>
            </a:r>
            <a:r>
              <a:rPr kumimoji="1" lang="en-US" altLang="ja-JP" dirty="0"/>
              <a:t>(S) divided by Capacity(S).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r>
              <a:rPr kumimoji="1" lang="en-US" altLang="ja-JP" dirty="0"/>
              <a:t>///////////</a:t>
            </a:r>
          </a:p>
          <a:p>
            <a:r>
              <a:rPr kumimoji="1" lang="en-US" altLang="ja-JP" dirty="0"/>
              <a:t>(Shelter’s data is shelter-id, name, address, latitude, longitude, </a:t>
            </a:r>
            <a:r>
              <a:rPr kumimoji="1" lang="en-US" altLang="ja-JP" dirty="0" err="1"/>
              <a:t>isActive</a:t>
            </a:r>
            <a:r>
              <a:rPr kumimoji="1" lang="en-US" altLang="ja-JP" dirty="0"/>
              <a:t>, and manager.</a:t>
            </a:r>
          </a:p>
          <a:p>
            <a:r>
              <a:rPr kumimoji="1" lang="en-US" altLang="ja-JP" dirty="0"/>
              <a:t>Citizen’s data is shelter-id, name, email, password, home address and number of families.</a:t>
            </a:r>
          </a:p>
          <a:p>
            <a:r>
              <a:rPr kumimoji="1" lang="en-US" altLang="ja-JP" dirty="0"/>
              <a:t>Check-in‘s data is id, shelter-id, citizen-id, check-in datetime and check-out datetime.)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892688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We are currently implementing Shelter Navi with open data of Kobe City and Himeji City</a:t>
            </a:r>
            <a:r>
              <a:rPr kumimoji="1" lang="en-US" altLang="ja-JP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These are screenshots of Prototype.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screen shows user registration screen where the citizen registers personal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screen shows shelter search screen in which the position of each shelter is marked by a circle.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Below shows the shelters name and address and capacity.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20302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175" y="0"/>
            <a:ext cx="9140825" cy="381000"/>
          </a:xfrm>
          <a:prstGeom prst="rect">
            <a:avLst/>
          </a:prstGeom>
          <a:gradFill rotWithShape="0">
            <a:gsLst>
              <a:gs pos="0">
                <a:srgbClr val="145214"/>
              </a:gs>
              <a:gs pos="100000">
                <a:srgbClr val="33CC33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7A1F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ja-JP" altLang="en-US" sz="1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中村匡秀：スマートホームとスマートシティ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7321550" y="0"/>
            <a:ext cx="1822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ja-JP" altLang="en-US" sz="1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神戸大学公開講座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381000"/>
            <a:ext cx="9144000" cy="76200"/>
          </a:xfrm>
          <a:prstGeom prst="rect">
            <a:avLst/>
          </a:prstGeom>
          <a:gradFill rotWithShape="0">
            <a:gsLst>
              <a:gs pos="0">
                <a:srgbClr val="99FF33"/>
              </a:gs>
              <a:gs pos="100000">
                <a:srgbClr val="477618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1219200" y="6667500"/>
            <a:ext cx="7924800" cy="0"/>
          </a:xfrm>
          <a:prstGeom prst="line">
            <a:avLst/>
          </a:prstGeom>
          <a:noFill/>
          <a:ln w="28575">
            <a:solidFill>
              <a:srgbClr val="66FF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609600" y="6629400"/>
            <a:ext cx="8534400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9" name="Picture 12" descr="logo_in14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88950"/>
            <a:ext cx="8382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mtClean="0"/>
            </a:lvl1pPr>
          </a:lstStyle>
          <a:p>
            <a:pPr lv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mtClean="0"/>
            </a:lvl1pPr>
          </a:lstStyle>
          <a:p>
            <a:pPr lvl="0"/>
            <a:r>
              <a:rPr lang="ja-JP" altLang="en-US" noProof="0"/>
              <a:t>マスター サブタイトルの書式設定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1E89B0-99F1-4E4C-9336-BF4F2462FAEF}" type="datetime1">
              <a:rPr lang="ja-JP" altLang="en-US"/>
              <a:pPr>
                <a:defRPr/>
              </a:pPr>
              <a:t>2020/10/15</a:t>
            </a:fld>
            <a:endParaRPr lang="en-US" altLang="ja-JP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5DAAE00-D70F-4D9C-9F62-DC30E69A8CA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4553740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1D7CB-E14B-484C-AD54-D3FCD1D6F873}" type="datetime1">
              <a:rPr lang="ja-JP" altLang="en-US"/>
              <a:pPr>
                <a:defRPr/>
              </a:pPr>
              <a:t>2020/10/15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1F0A2D-EAE7-434E-B88B-5CF328D1B48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6777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67500" y="457200"/>
            <a:ext cx="2095500" cy="59436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81000" y="457200"/>
            <a:ext cx="6134100" cy="59436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72196E-95EE-4BC1-A7C5-75881C2595AE}" type="datetime1">
              <a:rPr lang="ja-JP" altLang="en-US"/>
              <a:pPr>
                <a:defRPr/>
              </a:pPr>
              <a:t>2020/10/15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48DE4A-0363-4A51-9D2D-511FA4314A10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5846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5EE57-C2D3-418F-A87E-719D8CCBD85A}" type="datetime1">
              <a:rPr lang="ja-JP" altLang="en-US"/>
              <a:pPr>
                <a:defRPr/>
              </a:pPr>
              <a:t>2020/10/15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0B1702-1328-441D-B737-C2B94A2E6AF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05986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A9B81-2374-4F6A-B7DB-2F2A7EF9A83B}" type="datetime1">
              <a:rPr lang="ja-JP" altLang="en-US"/>
              <a:pPr>
                <a:defRPr/>
              </a:pPr>
              <a:t>2020/10/15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8B077F-56BC-4204-B88A-722069358AB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65820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4114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114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DD7037-243C-4BBB-8266-31899CCA00C8}" type="datetime1">
              <a:rPr lang="ja-JP" altLang="en-US"/>
              <a:pPr>
                <a:defRPr/>
              </a:pPr>
              <a:t>2020/10/15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6FB463-F47E-4529-AB41-9563136760B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67751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1900C-EF8C-47D6-BE6D-4E1D4541C3B8}" type="datetime1">
              <a:rPr lang="ja-JP" altLang="en-US"/>
              <a:pPr>
                <a:defRPr/>
              </a:pPr>
              <a:t>2020/10/15</a:t>
            </a:fld>
            <a:endParaRPr lang="en-US" altLang="ja-JP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B0F1B2-68E3-471E-956D-09614C1B8F61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7108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AEA61-E2A3-4057-8D18-8C175F682154}" type="datetime1">
              <a:rPr lang="ja-JP" altLang="en-US"/>
              <a:pPr>
                <a:defRPr/>
              </a:pPr>
              <a:t>2020/10/15</a:t>
            </a:fld>
            <a:endParaRPr lang="en-US" altLang="ja-JP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C863EA-DC82-4803-84D6-B58328180AA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4800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DCEA11-7D61-4288-8EE6-1197CF9EE7D7}" type="datetime1">
              <a:rPr lang="ja-JP" altLang="en-US"/>
              <a:pPr>
                <a:defRPr/>
              </a:pPr>
              <a:t>2020/10/15</a:t>
            </a:fld>
            <a:endParaRPr lang="en-US" altLang="ja-JP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126E1-1A25-4DD1-AA87-AE242AD0128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8734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3D197A-C698-4A91-A424-402F483A7DAB}" type="datetime1">
              <a:rPr lang="ja-JP" altLang="en-US"/>
              <a:pPr>
                <a:defRPr/>
              </a:pPr>
              <a:t>2020/10/15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FDE59D-1F04-49DF-9287-324685ECC74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98146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3FC48E-82D9-4DDD-BC43-19FE805227CA}" type="datetime1">
              <a:rPr lang="ja-JP" altLang="en-US"/>
              <a:pPr>
                <a:defRPr/>
              </a:pPr>
              <a:t>2020/10/15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575479-990E-4D93-8F64-8281B2C892A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68039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78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ＭＳ Ｐゴシック" pitchFamily="50" charset="-128"/>
                <a:ea typeface="ＭＳ Ｐゴシック" pitchFamily="50" charset="-128"/>
              </a:defRPr>
            </a:lvl1pPr>
          </a:lstStyle>
          <a:p>
            <a:pPr>
              <a:defRPr/>
            </a:pPr>
            <a:fld id="{6B79D978-E3B1-471C-BD37-926CF261AFDA}" type="datetime1">
              <a:rPr lang="ja-JP" altLang="en-US"/>
              <a:pPr>
                <a:defRPr/>
              </a:pPr>
              <a:t>2020/10/15</a:t>
            </a:fld>
            <a:endParaRPr lang="en-US" altLang="ja-JP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5913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fld id="{7E527C10-4985-4E73-9038-AD9102CB5589}" type="slidenum">
              <a:rPr lang="en-US" altLang="ja-JP"/>
              <a:pPr/>
              <a:t>‹#›</a:t>
            </a:fld>
            <a:endParaRPr lang="en-US" altLang="ja-JP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457200"/>
            <a:ext cx="7848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9" name="Rectangle 5"/>
          <p:cNvSpPr>
            <a:spLocks noChangeArrowheads="1"/>
          </p:cNvSpPr>
          <p:nvPr userDrawn="1"/>
        </p:nvSpPr>
        <p:spPr bwMode="auto">
          <a:xfrm>
            <a:off x="3175" y="0"/>
            <a:ext cx="9140825" cy="381000"/>
          </a:xfrm>
          <a:prstGeom prst="rect">
            <a:avLst/>
          </a:prstGeom>
          <a:gradFill rotWithShape="0">
            <a:gsLst>
              <a:gs pos="0">
                <a:srgbClr val="145214"/>
              </a:gs>
              <a:gs pos="100000">
                <a:srgbClr val="33CC33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7A1F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en-US" altLang="ja-JP" sz="1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GSC Presentation</a:t>
            </a:r>
            <a:endParaRPr lang="ja-JP" altLang="en-US" sz="1600" b="1">
              <a:solidFill>
                <a:schemeClr val="bg1"/>
              </a:solidFill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3820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第</a:t>
            </a:r>
            <a:r>
              <a:rPr lang="en-US" altLang="ja-JP" dirty="0"/>
              <a:t>1</a:t>
            </a:r>
            <a:r>
              <a:rPr lang="ja-JP" altLang="en-US" dirty="0"/>
              <a:t>レベル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7549086" y="28499"/>
            <a:ext cx="15744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algn="r" eaLnBrk="1" hangingPunct="1"/>
            <a:r>
              <a:rPr lang="en-US" altLang="ja-JP" sz="1600" b="1" err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Hiroto</a:t>
            </a:r>
            <a:r>
              <a:rPr lang="en-US" altLang="ja-JP" sz="1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 Nakada</a:t>
            </a:r>
            <a:endParaRPr lang="ja-JP" altLang="en-US" sz="1600" b="1">
              <a:solidFill>
                <a:schemeClr val="bg1"/>
              </a:solidFill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381000"/>
            <a:ext cx="9144000" cy="76200"/>
          </a:xfrm>
          <a:prstGeom prst="rect">
            <a:avLst/>
          </a:prstGeom>
          <a:gradFill rotWithShape="0">
            <a:gsLst>
              <a:gs pos="0">
                <a:srgbClr val="99FF33"/>
              </a:gs>
              <a:gs pos="100000">
                <a:srgbClr val="477618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1219200" y="6667500"/>
            <a:ext cx="7924800" cy="0"/>
          </a:xfrm>
          <a:prstGeom prst="line">
            <a:avLst/>
          </a:prstGeom>
          <a:noFill/>
          <a:ln w="28575">
            <a:solidFill>
              <a:srgbClr val="66FF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609600" y="6629400"/>
            <a:ext cx="8534400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5" name="Picture 12" descr="logo_in140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88950"/>
            <a:ext cx="533400" cy="46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4" r:id="rId3"/>
    <p:sldLayoutId id="2147483683" r:id="rId4"/>
    <p:sldLayoutId id="2147483682" r:id="rId5"/>
    <p:sldLayoutId id="2147483681" r:id="rId6"/>
    <p:sldLayoutId id="2147483680" r:id="rId7"/>
    <p:sldLayoutId id="2147483679" r:id="rId8"/>
    <p:sldLayoutId id="2147483678" r:id="rId9"/>
    <p:sldLayoutId id="2147483677" r:id="rId10"/>
    <p:sldLayoutId id="2147483676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333399"/>
        </a:buClr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3399FF"/>
        </a:buClr>
        <a:buFont typeface="Wingdings" panose="05000000000000000000" pitchFamily="2" charset="2"/>
        <a:buChar char="u"/>
        <a:defRPr kumimoji="1" sz="2000">
          <a:solidFill>
            <a:srgbClr val="0070C0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FFFF"/>
        </a:buClr>
        <a:buFont typeface="Wingdings" panose="05000000000000000000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jp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png"/><Relationship Id="rId5" Type="http://schemas.openxmlformats.org/officeDocument/2006/relationships/image" Target="../media/image45.tiff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8.tiff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1.png"/><Relationship Id="rId3" Type="http://schemas.openxmlformats.org/officeDocument/2006/relationships/audio" Target="../media/media4.m4a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11" Type="http://schemas.openxmlformats.org/officeDocument/2006/relationships/image" Target="../media/image18.tiff"/><Relationship Id="rId5" Type="http://schemas.openxmlformats.org/officeDocument/2006/relationships/notesSlide" Target="../notesSlides/notesSlide4.xml"/><Relationship Id="rId1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13" Type="http://schemas.openxmlformats.org/officeDocument/2006/relationships/image" Target="../media/image26.png"/><Relationship Id="rId3" Type="http://schemas.openxmlformats.org/officeDocument/2006/relationships/audio" Target="../media/media5.m4a"/><Relationship Id="rId7" Type="http://schemas.openxmlformats.org/officeDocument/2006/relationships/image" Target="../media/image21.tiff"/><Relationship Id="rId12" Type="http://schemas.openxmlformats.org/officeDocument/2006/relationships/image" Target="../media/image25.tiff"/><Relationship Id="rId2" Type="http://schemas.microsoft.com/office/2007/relationships/media" Target="../media/media5.m4a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notesSlide" Target="../notesSlides/notesSlide5.xml"/><Relationship Id="rId15" Type="http://schemas.openxmlformats.org/officeDocument/2006/relationships/image" Target="../media/image5.png"/><Relationship Id="rId10" Type="http://schemas.openxmlformats.org/officeDocument/2006/relationships/image" Target="../media/image18.tif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3.tiff"/><Relationship Id="rId14" Type="http://schemas.openxmlformats.org/officeDocument/2006/relationships/hyperlink" Target="mailto:hiroto@aaa.jp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audio" Target="../media/media6.m4a"/><Relationship Id="rId7" Type="http://schemas.openxmlformats.org/officeDocument/2006/relationships/image" Target="../media/image18.tiff"/><Relationship Id="rId12" Type="http://schemas.openxmlformats.org/officeDocument/2006/relationships/image" Target="../media/image5.png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27.tiff"/><Relationship Id="rId11" Type="http://schemas.openxmlformats.org/officeDocument/2006/relationships/image" Target="../media/image25.tiff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2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tiff"/><Relationship Id="rId12" Type="http://schemas.openxmlformats.org/officeDocument/2006/relationships/image" Target="../media/image27.tiff"/><Relationship Id="rId17" Type="http://schemas.openxmlformats.org/officeDocument/2006/relationships/image" Target="../media/image40.jpeg"/><Relationship Id="rId2" Type="http://schemas.openxmlformats.org/officeDocument/2006/relationships/audio" Target="../media/media7.m4a"/><Relationship Id="rId16" Type="http://schemas.openxmlformats.org/officeDocument/2006/relationships/image" Target="../media/image39.png"/><Relationship Id="rId20" Type="http://schemas.openxmlformats.org/officeDocument/2006/relationships/image" Target="../media/image5.png"/><Relationship Id="rId1" Type="http://schemas.microsoft.com/office/2007/relationships/media" Target="../media/media7.m4a"/><Relationship Id="rId6" Type="http://schemas.openxmlformats.org/officeDocument/2006/relationships/image" Target="../media/image30.tiff"/><Relationship Id="rId11" Type="http://schemas.openxmlformats.org/officeDocument/2006/relationships/image" Target="../media/image35.png"/><Relationship Id="rId5" Type="http://schemas.openxmlformats.org/officeDocument/2006/relationships/image" Target="../media/image29.tiff"/><Relationship Id="rId15" Type="http://schemas.openxmlformats.org/officeDocument/2006/relationships/image" Target="../media/image38.png"/><Relationship Id="rId10" Type="http://schemas.openxmlformats.org/officeDocument/2006/relationships/image" Target="../media/image34.png"/><Relationship Id="rId19" Type="http://schemas.openxmlformats.org/officeDocument/2006/relationships/image" Target="../media/image18.tiff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33.tiff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8.m4a"/><Relationship Id="rId7" Type="http://schemas.openxmlformats.org/officeDocument/2006/relationships/image" Target="../media/image42.png"/><Relationship Id="rId2" Type="http://schemas.microsoft.com/office/2007/relationships/media" Target="../media/media8.m4a"/><Relationship Id="rId1" Type="http://schemas.openxmlformats.org/officeDocument/2006/relationships/tags" Target="../tags/tag4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fld id="{48617A4E-1AA9-4E87-932F-921102FDA1B9}" type="slidenum">
              <a:rPr lang="en-US" altLang="ja-JP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eaLnBrk="1" hangingPunct="1"/>
              <a:t>1</a:t>
            </a:fld>
            <a:endParaRPr lang="en-US" altLang="ja-JP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00872" y="840570"/>
            <a:ext cx="8763000" cy="1143000"/>
          </a:xfrm>
        </p:spPr>
        <p:txBody>
          <a:bodyPr/>
          <a:lstStyle/>
          <a:p>
            <a:pPr algn="ctr"/>
            <a:r>
              <a:rPr lang="en-US" altLang="ja-JP" b="0" dirty="0"/>
              <a:t>Development of Shelter Navigation with Considering Three Cs in the Corona Age</a:t>
            </a:r>
            <a:endParaRPr lang="en-US" altLang="ja-JP" sz="2000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-1188640" y="2502396"/>
            <a:ext cx="8655756" cy="609600"/>
          </a:xfrm>
        </p:spPr>
        <p:txBody>
          <a:bodyPr/>
          <a:lstStyle/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en-US" altLang="ja-JP" b="1" dirty="0" err="1"/>
              <a:t>Hiroto</a:t>
            </a:r>
            <a:r>
              <a:rPr lang="en-US" altLang="ja-JP" b="1" dirty="0"/>
              <a:t> Nakada</a:t>
            </a:r>
            <a:endParaRPr lang="ja-JP" altLang="en-US"/>
          </a:p>
          <a:p>
            <a:pPr marL="0" indent="0" algn="ctr" eaLnBrk="1" hangingPunct="1">
              <a:buNone/>
            </a:pPr>
            <a:r>
              <a:rPr lang="en-US" altLang="ja-JP" sz="2000" dirty="0"/>
              <a:t>Himeji Nishi Senior High School 2</a:t>
            </a:r>
            <a:r>
              <a:rPr lang="en-US" altLang="ja-JP" sz="2000" baseline="30000" dirty="0"/>
              <a:t>nd</a:t>
            </a:r>
            <a:r>
              <a:rPr lang="en-US" altLang="ja-JP" sz="2000" dirty="0"/>
              <a:t> grade</a:t>
            </a:r>
          </a:p>
          <a:p>
            <a:pPr marL="0" indent="0" algn="ctr" eaLnBrk="1" hangingPunct="1">
              <a:buNone/>
            </a:pPr>
            <a:r>
              <a:rPr lang="en-US" altLang="ja-JP" sz="2000" dirty="0"/>
              <a:t>GSC-ROOT Program, Kobe University</a:t>
            </a:r>
            <a:endParaRPr lang="en-US" altLang="ja-JP" dirty="0"/>
          </a:p>
          <a:p>
            <a:pPr marL="0" indent="0" algn="ctr" eaLnBrk="1" hangingPunct="1">
              <a:buNone/>
            </a:pPr>
            <a:endParaRPr lang="en-US" altLang="ja-JP" dirty="0"/>
          </a:p>
          <a:p>
            <a:pPr marL="0" indent="0" algn="ctr" eaLnBrk="1" hangingPunct="1">
              <a:buNone/>
            </a:pPr>
            <a:endParaRPr lang="en-US" altLang="ja-JP" dirty="0"/>
          </a:p>
          <a:p>
            <a:pPr marL="0" indent="0" algn="ctr" eaLnBrk="1" hangingPunct="1">
              <a:buNone/>
            </a:pPr>
            <a:r>
              <a:rPr lang="en-US" altLang="ja-JP" dirty="0"/>
              <a:t>Cooperated by </a:t>
            </a:r>
          </a:p>
          <a:p>
            <a:pPr marL="0" indent="0" algn="ctr" eaLnBrk="1" hangingPunct="1">
              <a:buNone/>
            </a:pPr>
            <a:r>
              <a:rPr lang="en-US" altLang="ja-JP" b="1" dirty="0" err="1"/>
              <a:t>Toshiki</a:t>
            </a:r>
            <a:r>
              <a:rPr lang="en-US" altLang="ja-JP" b="1" dirty="0"/>
              <a:t> </a:t>
            </a:r>
            <a:r>
              <a:rPr lang="en-US" altLang="ja-JP" b="1" dirty="0" err="1"/>
              <a:t>Murotani</a:t>
            </a:r>
            <a:endParaRPr lang="en-US" altLang="ja-JP" b="1" dirty="0"/>
          </a:p>
          <a:p>
            <a:pPr marL="0" indent="0" algn="ctr" eaLnBrk="1" hangingPunct="1">
              <a:buNone/>
            </a:pPr>
            <a:r>
              <a:rPr lang="en-US" altLang="ja-JP" b="1" dirty="0"/>
              <a:t>Masahide Nakamura</a:t>
            </a:r>
          </a:p>
          <a:p>
            <a:pPr marL="0" indent="0" algn="ctr" eaLnBrk="1" hangingPunct="1">
              <a:buNone/>
            </a:pPr>
            <a:r>
              <a:rPr lang="ja-JP" altLang="en-US" sz="2000"/>
              <a:t>　　　　　　　　　　　　</a:t>
            </a:r>
            <a:r>
              <a:rPr lang="en-US" altLang="ja-JP" sz="2000" dirty="0"/>
              <a:t>Graduate School of System Informatics, Kobe University</a:t>
            </a:r>
            <a:endParaRPr lang="ja-JP" altLang="en-US" sz="20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1BFE1A8-A726-1444-BC53-42DC9EB910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878" y="2189749"/>
            <a:ext cx="2193936" cy="219393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5C29EEF-CB5F-C54C-B04A-6BFD0880EF7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2" t="13810" r="35569" b="56515"/>
          <a:stretch/>
        </p:blipFill>
        <p:spPr>
          <a:xfrm>
            <a:off x="5859587" y="4708294"/>
            <a:ext cx="931259" cy="112100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FD147CE-FDCD-3046-BFD5-86B7159E4F5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8" t="4154" r="2722" b="38533"/>
          <a:stretch/>
        </p:blipFill>
        <p:spPr>
          <a:xfrm>
            <a:off x="4788024" y="4668251"/>
            <a:ext cx="1071563" cy="1143001"/>
          </a:xfrm>
          <a:prstGeom prst="rect">
            <a:avLst/>
          </a:prstGeom>
        </p:spPr>
      </p:pic>
      <p:pic>
        <p:nvPicPr>
          <p:cNvPr id="20" name="オーディオ 19">
            <a:hlinkClick r:id="" action="ppaction://media"/>
            <a:extLst>
              <a:ext uri="{FF2B5EF4-FFF2-40B4-BE49-F238E27FC236}">
                <a16:creationId xmlns:a16="http://schemas.microsoft.com/office/drawing/2014/main" id="{1CBA9AE7-304C-6246-B163-6AF3B2EDD3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03"/>
    </mc:Choice>
    <mc:Fallback>
      <p:transition spd="slow" advTm="154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4DD2DA-9237-B34B-8D0C-F6168664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Discussion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17F680-B191-E14B-8089-7B76F1EBF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Advantage of Shelter Navi</a:t>
            </a:r>
          </a:p>
          <a:p>
            <a:pPr lvl="1"/>
            <a:r>
              <a:rPr lang="en-US" altLang="ja-JP" dirty="0"/>
              <a:t>Citizens can find vacant shelters by themselves</a:t>
            </a:r>
          </a:p>
          <a:p>
            <a:pPr lvl="1"/>
            <a:r>
              <a:rPr lang="en-US" altLang="ja-JP" dirty="0"/>
              <a:t>Shelter congestion is measured automatically by the system</a:t>
            </a:r>
          </a:p>
          <a:p>
            <a:pPr lvl="1"/>
            <a:r>
              <a:rPr lang="en-US" altLang="ja-JP" dirty="0"/>
              <a:t>Government staff can check the real-time status of every shelter</a:t>
            </a:r>
          </a:p>
          <a:p>
            <a:r>
              <a:rPr lang="en-US" altLang="ja-JP" dirty="0"/>
              <a:t>Limitations</a:t>
            </a:r>
          </a:p>
          <a:p>
            <a:pPr lvl="1"/>
            <a:r>
              <a:rPr lang="en-US" altLang="ja-JP" dirty="0"/>
              <a:t>Strict data management is needed (info, capacity, open/close)</a:t>
            </a:r>
          </a:p>
          <a:p>
            <a:pPr lvl="1"/>
            <a:r>
              <a:rPr lang="en-US" altLang="ja-JP" dirty="0"/>
              <a:t>Not easy for people unfamiliar with smartphone operations</a:t>
            </a:r>
          </a:p>
          <a:p>
            <a:pPr lvl="1"/>
            <a:r>
              <a:rPr lang="en-US" altLang="ja-JP" dirty="0"/>
              <a:t>Rely on mobile network infrastructure</a:t>
            </a:r>
          </a:p>
          <a:p>
            <a:pPr lvl="1"/>
            <a:endParaRPr lang="en-US" altLang="ja-JP" dirty="0"/>
          </a:p>
          <a:p>
            <a:r>
              <a:rPr lang="en-US" altLang="ja-JP" dirty="0"/>
              <a:t>Advanced Use Cases</a:t>
            </a:r>
          </a:p>
          <a:p>
            <a:pPr lvl="1"/>
            <a:r>
              <a:rPr lang="en-US" altLang="ja-JP" dirty="0"/>
              <a:t>Manage private shelters (houses of relatives/friends)</a:t>
            </a:r>
          </a:p>
          <a:p>
            <a:pPr lvl="1"/>
            <a:r>
              <a:rPr lang="en-US" altLang="ja-JP" dirty="0"/>
              <a:t>Integrate with public/local disaster information</a:t>
            </a:r>
          </a:p>
          <a:p>
            <a:r>
              <a:rPr lang="en-US" altLang="ja-JP" dirty="0"/>
              <a:t>Experimental Evaluation in Real Settings</a:t>
            </a:r>
          </a:p>
          <a:p>
            <a:pPr lvl="1"/>
            <a:r>
              <a:rPr lang="en-US" altLang="ja-JP" dirty="0"/>
              <a:t>Cooperation by local governments is inevitable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FA771EC-2FD8-5045-8EE5-BB01D2D892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10</a:t>
            </a:fld>
            <a:endParaRPr lang="en-US" altLang="ja-JP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E0CECC3-177B-5943-8C9E-DD744015F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643" y="4235326"/>
            <a:ext cx="2020013" cy="1593974"/>
          </a:xfrm>
          <a:prstGeom prst="rect">
            <a:avLst/>
          </a:prstGeom>
        </p:spPr>
      </p:pic>
      <p:pic>
        <p:nvPicPr>
          <p:cNvPr id="8" name="オーディオ 7">
            <a:hlinkClick r:id="" action="ppaction://media"/>
            <a:extLst>
              <a:ext uri="{FF2B5EF4-FFF2-40B4-BE49-F238E27FC236}">
                <a16:creationId xmlns:a16="http://schemas.microsoft.com/office/drawing/2014/main" id="{176B9DE0-729E-D64B-AD62-330F5B3640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42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899"/>
    </mc:Choice>
    <mc:Fallback>
      <p:transition spd="slow" advTm="71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Summary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1000" y="1066800"/>
            <a:ext cx="8382000" cy="5791200"/>
          </a:xfrm>
        </p:spPr>
        <p:txBody>
          <a:bodyPr/>
          <a:lstStyle/>
          <a:p>
            <a:r>
              <a:rPr lang="en-US" altLang="ja-JP"/>
              <a:t>Study and develop </a:t>
            </a:r>
            <a:r>
              <a:rPr lang="en-US" altLang="ja-JP" b="1">
                <a:solidFill>
                  <a:srgbClr val="FF0000"/>
                </a:solidFill>
              </a:rPr>
              <a:t>Shelter </a:t>
            </a:r>
            <a:r>
              <a:rPr lang="en-US" altLang="ja-JP" b="1" err="1">
                <a:solidFill>
                  <a:srgbClr val="FF0000"/>
                </a:solidFill>
              </a:rPr>
              <a:t>Navi</a:t>
            </a:r>
            <a:r>
              <a:rPr lang="en-US" altLang="ja-JP"/>
              <a:t> for disaster</a:t>
            </a:r>
            <a:br>
              <a:rPr lang="en-US" altLang="ja-JP"/>
            </a:br>
            <a:r>
              <a:rPr lang="en-US" altLang="ja-JP"/>
              <a:t>evacuation navigation in the corona age</a:t>
            </a:r>
          </a:p>
          <a:p>
            <a:pPr lvl="1"/>
            <a:r>
              <a:rPr lang="en-US" altLang="ja-JP"/>
              <a:t>Achieve safe evacuation with avoiding 3Cs</a:t>
            </a:r>
            <a:br>
              <a:rPr lang="en-US" altLang="ja-JP"/>
            </a:br>
            <a:r>
              <a:rPr lang="en-US" altLang="ja-JP"/>
              <a:t>in shelters by </a:t>
            </a:r>
            <a:r>
              <a:rPr lang="en-US" altLang="ja-JP">
                <a:solidFill>
                  <a:srgbClr val="FF0000"/>
                </a:solidFill>
              </a:rPr>
              <a:t>self-help effort of citizens</a:t>
            </a:r>
          </a:p>
          <a:p>
            <a:r>
              <a:rPr lang="en-US" altLang="ja-JP"/>
              <a:t>Presented basic use cases and system design</a:t>
            </a:r>
          </a:p>
          <a:p>
            <a:pPr lvl="1"/>
            <a:endParaRPr lang="en-US" altLang="ja-JP">
              <a:solidFill>
                <a:srgbClr val="FF0000"/>
              </a:solidFill>
            </a:endParaRPr>
          </a:p>
          <a:p>
            <a:pPr lvl="1"/>
            <a:endParaRPr lang="en-US" altLang="ja-JP">
              <a:solidFill>
                <a:srgbClr val="FF0000"/>
              </a:solidFill>
            </a:endParaRPr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endParaRPr lang="en-US" altLang="ja-JP"/>
          </a:p>
          <a:p>
            <a:r>
              <a:rPr lang="en-US" altLang="ja-JP"/>
              <a:t>Ongoing Work</a:t>
            </a:r>
          </a:p>
          <a:p>
            <a:pPr lvl="1"/>
            <a:r>
              <a:rPr lang="en-US" altLang="ja-JP"/>
              <a:t>System development with Nakamura Lab. in Kobe University</a:t>
            </a:r>
          </a:p>
          <a:p>
            <a:pPr lvl="1"/>
            <a:r>
              <a:rPr lang="en-US" altLang="ja-JP"/>
              <a:t>Experimental evaluation in practical setting</a:t>
            </a:r>
          </a:p>
          <a:p>
            <a:pPr lvl="1"/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11</a:t>
            </a:fld>
            <a:endParaRPr lang="en-US" altLang="ja-JP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3B747D9-5BE5-C243-9649-73BF6E4DE8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648" y="1196752"/>
            <a:ext cx="1488352" cy="158417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1F659714-15BE-2744-8109-4B5A5F602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8179" y="3488428"/>
            <a:ext cx="1017163" cy="1069082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22" y="3083630"/>
            <a:ext cx="4385862" cy="2448272"/>
          </a:xfrm>
          <a:prstGeom prst="rect">
            <a:avLst/>
          </a:prstGeom>
        </p:spPr>
      </p:pic>
      <p:pic>
        <p:nvPicPr>
          <p:cNvPr id="67" name="図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5342" y="3414138"/>
            <a:ext cx="2657138" cy="2038171"/>
          </a:xfrm>
          <a:prstGeom prst="rect">
            <a:avLst/>
          </a:prstGeom>
        </p:spPr>
      </p:pic>
      <p:pic>
        <p:nvPicPr>
          <p:cNvPr id="12" name="オーディオ 11">
            <a:hlinkClick r:id="" action="ppaction://media"/>
            <a:extLst>
              <a:ext uri="{FF2B5EF4-FFF2-40B4-BE49-F238E27FC236}">
                <a16:creationId xmlns:a16="http://schemas.microsoft.com/office/drawing/2014/main" id="{93BDB796-DD91-9C43-949B-AC1D3D917B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43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13"/>
    </mc:Choice>
    <mc:Fallback>
      <p:transition spd="slow" advTm="375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776B5C-B8CC-B649-BE33-F8574A0A0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謝辞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4CE734-B52F-744F-9C13-7F1230A5C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209" y="2276872"/>
            <a:ext cx="8382000" cy="5334000"/>
          </a:xfrm>
        </p:spPr>
        <p:txBody>
          <a:bodyPr/>
          <a:lstStyle/>
          <a:p>
            <a:r>
              <a:rPr lang="ja-JP" altLang="en-US" b="1"/>
              <a:t>神戸大学大学院システム情報学研究科　　</a:t>
            </a:r>
            <a:endParaRPr lang="en-US" altLang="ja-JP" b="1"/>
          </a:p>
          <a:p>
            <a:pPr lvl="1"/>
            <a:r>
              <a:rPr lang="ja-JP" altLang="en-US" b="1"/>
              <a:t>中村 匡秀　先生</a:t>
            </a:r>
            <a:endParaRPr lang="en-US" altLang="ja-JP" b="1"/>
          </a:p>
          <a:p>
            <a:pPr lvl="1"/>
            <a:r>
              <a:rPr lang="ja-JP" altLang="en-US" b="1"/>
              <a:t>室谷 敏生　様</a:t>
            </a:r>
            <a:endParaRPr lang="en-US" altLang="ja-JP" b="1"/>
          </a:p>
          <a:p>
            <a:pPr marL="457200" lvl="1" indent="0">
              <a:buNone/>
            </a:pPr>
            <a:endParaRPr lang="en" altLang="ja-JP" b="1"/>
          </a:p>
          <a:p>
            <a:r>
              <a:rPr lang="en" altLang="ja-JP" b="1"/>
              <a:t>JST</a:t>
            </a:r>
            <a:r>
              <a:rPr lang="ja-JP" altLang="en-US" b="1"/>
              <a:t>グローバルサイエンスキャンパス </a:t>
            </a:r>
            <a:r>
              <a:rPr lang="en" altLang="ja-JP" b="1"/>
              <a:t>ROOT</a:t>
            </a:r>
            <a:r>
              <a:rPr lang="ja-JP" altLang="en-US" b="1"/>
              <a:t>プログラム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C8E4433-B791-6143-BB3F-F2536682D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7577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7E774C-ABC9-134B-86E2-A19F6237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5.</a:t>
            </a:r>
            <a:r>
              <a:rPr kumimoji="1" lang="ja-JP" altLang="en-US"/>
              <a:t>アプローチ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94B0D2-D054-3D4D-A890-FAD151867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/>
              <a:t>『Shelter Navi』</a:t>
            </a:r>
            <a:r>
              <a:rPr kumimoji="1" lang="ja-JP" altLang="en-US"/>
              <a:t>を開発する</a:t>
            </a:r>
            <a:endParaRPr kumimoji="1" lang="en-US" altLang="ja-JP"/>
          </a:p>
          <a:p>
            <a:pPr lvl="1"/>
            <a:r>
              <a:rPr kumimoji="1" lang="ja-JP" altLang="en-US"/>
              <a:t>自宅周辺の避難所を地図上に表示するとともに、避難所の混雑状況をリアルタイムで確認できるアプリケーション</a:t>
            </a:r>
            <a:endParaRPr kumimoji="1" lang="en-US" altLang="ja-JP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38279C0-4279-D344-9DB1-2572C085B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13</a:t>
            </a:fld>
            <a:endParaRPr lang="en-US" altLang="ja-JP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F42A635-A5B0-8E44-9D3E-56AFE29065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9" y="2298146"/>
            <a:ext cx="2088232" cy="217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30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A8CF82-564D-5F44-96D1-67EC47FE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6.</a:t>
            </a:r>
            <a:r>
              <a:rPr kumimoji="1" lang="ja-JP" altLang="en-US"/>
              <a:t>提案手法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7757A2-74E9-3540-ABBE-E055A62B4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機能</a:t>
            </a:r>
            <a:endParaRPr kumimoji="1" lang="en-US" altLang="ja-JP"/>
          </a:p>
          <a:p>
            <a:pPr lvl="1"/>
            <a:r>
              <a:rPr lang="ja-JP" altLang="en-US"/>
              <a:t>避難所の混雑状況の確認</a:t>
            </a:r>
            <a:endParaRPr lang="en-US" altLang="ja-JP"/>
          </a:p>
          <a:p>
            <a:pPr lvl="2"/>
            <a:r>
              <a:rPr lang="ja-JP" altLang="en-US"/>
              <a:t>リアルタイムの情報を確認可能</a:t>
            </a:r>
            <a:endParaRPr lang="en-US" altLang="ja-JP"/>
          </a:p>
          <a:p>
            <a:pPr lvl="2"/>
            <a:r>
              <a:rPr lang="ja-JP" altLang="en-US"/>
              <a:t>地図上に表示</a:t>
            </a:r>
            <a:endParaRPr lang="en-US" altLang="ja-JP"/>
          </a:p>
          <a:p>
            <a:pPr lvl="1"/>
            <a:r>
              <a:rPr lang="ja-JP" altLang="en-US"/>
              <a:t>チェックイン・チェックアウト機能</a:t>
            </a:r>
            <a:endParaRPr lang="en-US" altLang="ja-JP"/>
          </a:p>
          <a:p>
            <a:pPr lvl="2"/>
            <a:r>
              <a:rPr lang="ja-JP" altLang="en-US"/>
              <a:t>住民がどこに避難したかが確認可能</a:t>
            </a:r>
            <a:endParaRPr lang="en-US" altLang="ja-JP"/>
          </a:p>
          <a:p>
            <a:pPr lvl="2"/>
            <a:r>
              <a:rPr lang="ja-JP" altLang="en-US"/>
              <a:t>これにより避難所の収容率を計算（職員の入力作業不要）</a:t>
            </a:r>
            <a:endParaRPr lang="en-US" altLang="ja-JP"/>
          </a:p>
          <a:p>
            <a:pPr lvl="1"/>
            <a:r>
              <a:rPr kumimoji="1" lang="ja-JP" altLang="en-US"/>
              <a:t>私的な避難所（</a:t>
            </a:r>
            <a:r>
              <a:rPr lang="en-US" altLang="ja-JP"/>
              <a:t>Private Shelter)</a:t>
            </a:r>
            <a:r>
              <a:rPr kumimoji="1" lang="ja-JP" altLang="en-US"/>
              <a:t>の登録</a:t>
            </a:r>
            <a:endParaRPr kumimoji="1" lang="en-US" altLang="ja-JP"/>
          </a:p>
          <a:p>
            <a:pPr lvl="2"/>
            <a:r>
              <a:rPr lang="ja-JP" altLang="en-US"/>
              <a:t>新たな避難様式に対応</a:t>
            </a:r>
            <a:endParaRPr lang="en-US" altLang="ja-JP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CA7A22E-6FC5-7942-BB2A-DA3E2E27AB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8335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5F8C05-84BB-DC40-947F-A0E7AFB3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評価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DA5B8E-CB61-2042-9BF9-2CF437963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ja-JP"/>
          </a:p>
          <a:p>
            <a:pPr lvl="1"/>
            <a:endParaRPr lang="en-US" altLang="ja-JP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4F3678-0F47-4446-86E5-336466A57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48791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48600" cy="739552"/>
          </a:xfrm>
        </p:spPr>
        <p:txBody>
          <a:bodyPr/>
          <a:lstStyle/>
          <a:p>
            <a:r>
              <a:rPr kumimoji="1" lang="en-US" altLang="ja-JP"/>
              <a:t>Disaster Evacuation in Japan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People fail to evacuate in disaster</a:t>
            </a:r>
            <a:endParaRPr kumimoji="1" lang="en-US" altLang="ja-JP"/>
          </a:p>
          <a:p>
            <a:pPr lvl="1"/>
            <a:r>
              <a:rPr lang="en-US" altLang="ja-JP"/>
              <a:t>Lack of awareness &amp; preparedness</a:t>
            </a:r>
          </a:p>
          <a:p>
            <a:pPr lvl="1"/>
            <a:r>
              <a:rPr lang="en-US" altLang="ja-JP"/>
              <a:t>Normalcy bias: “My house may be safe”</a:t>
            </a:r>
          </a:p>
          <a:p>
            <a:pPr lvl="1"/>
            <a:r>
              <a:rPr kumimoji="1" lang="en-US" altLang="ja-JP"/>
              <a:t>Unaware of </a:t>
            </a:r>
            <a:r>
              <a:rPr kumimoji="1" lang="en-US" altLang="ja-JP">
                <a:solidFill>
                  <a:srgbClr val="FF0000"/>
                </a:solidFill>
              </a:rPr>
              <a:t>when/where to evacuate</a:t>
            </a:r>
          </a:p>
          <a:p>
            <a:pPr marL="0" indent="0">
              <a:buNone/>
            </a:pPr>
            <a:endParaRPr kumimoji="1" lang="en-US" altLang="ja-JP"/>
          </a:p>
          <a:p>
            <a:r>
              <a:rPr kumimoji="1" lang="en-US" altLang="ja-JP"/>
              <a:t>COVID-19 makes things worse</a:t>
            </a:r>
          </a:p>
          <a:p>
            <a:pPr lvl="1"/>
            <a:r>
              <a:rPr lang="en-US" altLang="ja-JP"/>
              <a:t>Citizens hesitate to evacuate </a:t>
            </a:r>
          </a:p>
          <a:p>
            <a:pPr lvl="2"/>
            <a:r>
              <a:rPr lang="en-US" altLang="ja-JP"/>
              <a:t>Afraid of the risk of infection</a:t>
            </a:r>
          </a:p>
          <a:p>
            <a:pPr lvl="1"/>
            <a:r>
              <a:rPr lang="en-US" altLang="ja-JP"/>
              <a:t>The capacity of shelter is limited</a:t>
            </a:r>
          </a:p>
          <a:p>
            <a:pPr lvl="2"/>
            <a:r>
              <a:rPr lang="en-US" altLang="ja-JP"/>
              <a:t>Government wants to </a:t>
            </a:r>
            <a:r>
              <a:rPr lang="en-US" altLang="ja-JP">
                <a:solidFill>
                  <a:srgbClr val="FF0000"/>
                </a:solidFill>
              </a:rPr>
              <a:t>avoid 3C</a:t>
            </a:r>
          </a:p>
          <a:p>
            <a:pPr lvl="2"/>
            <a:r>
              <a:rPr lang="en-US" altLang="ja-JP"/>
              <a:t>Shelters may refuse to accept people*</a:t>
            </a:r>
          </a:p>
          <a:p>
            <a:pPr lvl="2"/>
            <a:endParaRPr lang="en-US" altLang="ja-JP"/>
          </a:p>
          <a:p>
            <a:pPr marL="0" indent="0">
              <a:buNone/>
            </a:pPr>
            <a:r>
              <a:rPr lang="en-US" altLang="ja-JP"/>
              <a:t>How the disaster evacuation in the</a:t>
            </a:r>
            <a:br>
              <a:rPr lang="en-US" altLang="ja-JP"/>
            </a:br>
            <a:r>
              <a:rPr lang="en-US" altLang="ja-JP"/>
              <a:t>corona age should be?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2</a:t>
            </a:fld>
            <a:endParaRPr lang="en-US" altLang="ja-JP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5"/>
          <a:srcRect t="22089" r="12600" b="-118"/>
          <a:stretch/>
        </p:blipFill>
        <p:spPr>
          <a:xfrm>
            <a:off x="5868144" y="3289124"/>
            <a:ext cx="3161563" cy="335512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933363" y="6613587"/>
            <a:ext cx="309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>
                <a:latin typeface="+mj-lt"/>
              </a:rPr>
              <a:t>*Source: Mainichi </a:t>
            </a:r>
            <a:r>
              <a:rPr lang="en-US" altLang="ja-JP" sz="1200" err="1">
                <a:latin typeface="+mj-lt"/>
              </a:rPr>
              <a:t>Shinbun</a:t>
            </a:r>
            <a:r>
              <a:rPr lang="en-US" altLang="ja-JP" sz="1200">
                <a:latin typeface="+mj-lt"/>
              </a:rPr>
              <a:t> </a:t>
            </a:r>
            <a:r>
              <a:rPr kumimoji="1" lang="en-US" altLang="ja-JP" sz="1200">
                <a:latin typeface="+mj-lt"/>
              </a:rPr>
              <a:t>2020-09-07</a:t>
            </a:r>
            <a:endParaRPr kumimoji="1" lang="ja-JP" altLang="en-US" sz="1200">
              <a:latin typeface="+mj-lt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3363" y="996601"/>
            <a:ext cx="3101311" cy="206612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5933363" y="3020503"/>
            <a:ext cx="309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+mj-lt"/>
              </a:rPr>
              <a:t>*Source: CWMD, Kumamoto Univ. 2020-07</a:t>
            </a:r>
            <a:endParaRPr kumimoji="1" lang="ja-JP" altLang="en-US" sz="1200">
              <a:latin typeface="+mj-lt"/>
            </a:endParaRPr>
          </a:p>
        </p:txBody>
      </p:sp>
      <p:pic>
        <p:nvPicPr>
          <p:cNvPr id="14" name="オーディオ 13">
            <a:hlinkClick r:id="" action="ppaction://media"/>
            <a:extLst>
              <a:ext uri="{FF2B5EF4-FFF2-40B4-BE49-F238E27FC236}">
                <a16:creationId xmlns:a16="http://schemas.microsoft.com/office/drawing/2014/main" id="{CCB60A10-50DF-9046-B387-AB93007477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14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796"/>
    </mc:Choice>
    <mc:Fallback>
      <p:transition spd="slow" advTm="60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8A1051-CE86-CE47-84D5-0BCE2A98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Struggles of Local Governments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7AEDBB-0A3D-1E48-B0BB-5908C44D3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Develop </a:t>
            </a:r>
            <a:r>
              <a:rPr lang="en-US" altLang="ja-JP">
                <a:solidFill>
                  <a:srgbClr val="FF0000"/>
                </a:solidFill>
              </a:rPr>
              <a:t>corona-aware</a:t>
            </a:r>
            <a:r>
              <a:rPr lang="en-US" altLang="ja-JP"/>
              <a:t> evacuation shelters</a:t>
            </a:r>
          </a:p>
          <a:p>
            <a:pPr lvl="1"/>
            <a:r>
              <a:rPr lang="en-US" altLang="ja-JP"/>
              <a:t>New guideline avoiding 3Cs in shelters</a:t>
            </a:r>
          </a:p>
          <a:p>
            <a:pPr lvl="2"/>
            <a:r>
              <a:rPr lang="en-US" altLang="ja-JP"/>
              <a:t>Sparse Layout &amp; Floor Plan, Thermometry, Health</a:t>
            </a:r>
            <a:br>
              <a:rPr lang="en-US" altLang="ja-JP"/>
            </a:br>
            <a:r>
              <a:rPr lang="en-US" altLang="ja-JP"/>
              <a:t>Inquiry, Phone-based Alert, Safety Confirmation…</a:t>
            </a:r>
          </a:p>
          <a:p>
            <a:pPr lvl="1"/>
            <a:r>
              <a:rPr lang="en-US" altLang="ja-JP"/>
              <a:t>Online Delivery of Congestion Information</a:t>
            </a:r>
          </a:p>
          <a:p>
            <a:pPr lvl="2"/>
            <a:r>
              <a:rPr lang="en-US" altLang="ja-JP"/>
              <a:t>Smartphone App “VACAN” </a:t>
            </a:r>
            <a:r>
              <a:rPr lang="en-US" altLang="ja-JP" sz="1400"/>
              <a:t>(</a:t>
            </a:r>
            <a:r>
              <a:rPr lang="en-US" altLang="ja-JP" sz="1400" err="1"/>
              <a:t>Nichinan</a:t>
            </a:r>
            <a:r>
              <a:rPr lang="en-US" altLang="ja-JP" sz="1400"/>
              <a:t>-City, Miyazaki)</a:t>
            </a:r>
            <a:endParaRPr lang="en-US" altLang="ja-JP"/>
          </a:p>
          <a:p>
            <a:pPr lvl="2"/>
            <a:r>
              <a:rPr lang="en-US" altLang="ja-JP"/>
              <a:t>Staff </a:t>
            </a:r>
            <a:r>
              <a:rPr lang="en-US" altLang="ja-JP">
                <a:solidFill>
                  <a:srgbClr val="FF0000"/>
                </a:solidFill>
              </a:rPr>
              <a:t>manually update </a:t>
            </a:r>
            <a:r>
              <a:rPr lang="en-US" altLang="ja-JP"/>
              <a:t>the status on site</a:t>
            </a:r>
          </a:p>
          <a:p>
            <a:pPr lvl="2"/>
            <a:endParaRPr lang="en-US" altLang="ja-JP"/>
          </a:p>
          <a:p>
            <a:r>
              <a:rPr lang="en-US" altLang="ja-JP"/>
              <a:t>Completely relying on local government</a:t>
            </a:r>
          </a:p>
          <a:p>
            <a:pPr lvl="1"/>
            <a:r>
              <a:rPr lang="en-US" altLang="ja-JP"/>
              <a:t>New policies add heavy workload to staff</a:t>
            </a:r>
          </a:p>
          <a:p>
            <a:pPr lvl="1"/>
            <a:r>
              <a:rPr lang="en-US" altLang="ja-JP"/>
              <a:t>Lack of scalability for # of citizens / shelters</a:t>
            </a:r>
          </a:p>
          <a:p>
            <a:pPr lvl="2"/>
            <a:endParaRPr lang="en-US" altLang="ja-JP"/>
          </a:p>
          <a:p>
            <a:pPr marL="400050"/>
            <a:r>
              <a:rPr lang="en-US" altLang="ja-JP"/>
              <a:t>Research Question</a:t>
            </a:r>
          </a:p>
          <a:p>
            <a:pPr marL="800100" lvl="1"/>
            <a:r>
              <a:rPr lang="en-US" altLang="ja-JP"/>
              <a:t>In the corona age, how can citizens </a:t>
            </a:r>
            <a:r>
              <a:rPr lang="en-US" altLang="ja-JP">
                <a:solidFill>
                  <a:srgbClr val="FF0000"/>
                </a:solidFill>
              </a:rPr>
              <a:t>find appropriate</a:t>
            </a:r>
            <a:br>
              <a:rPr lang="en-US" altLang="ja-JP">
                <a:solidFill>
                  <a:srgbClr val="FF0000"/>
                </a:solidFill>
              </a:rPr>
            </a:br>
            <a:r>
              <a:rPr lang="en-US" altLang="ja-JP">
                <a:solidFill>
                  <a:srgbClr val="FF0000"/>
                </a:solidFill>
              </a:rPr>
              <a:t>shelters by themselves</a:t>
            </a:r>
            <a:r>
              <a:rPr lang="en-US" altLang="ja-JP"/>
              <a:t>, without relying on governmental staff?</a:t>
            </a:r>
          </a:p>
          <a:p>
            <a:pPr marL="457200" lvl="1" indent="0">
              <a:buNone/>
            </a:pPr>
            <a:endParaRPr lang="en-US" altLang="ja-JP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E57D3A0-B398-3246-9135-EC71022A97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3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5"/>
          <a:srcRect l="13566" t="16529" r="33274"/>
          <a:stretch/>
        </p:blipFill>
        <p:spPr>
          <a:xfrm>
            <a:off x="7070246" y="2054830"/>
            <a:ext cx="1692754" cy="1883979"/>
          </a:xfrm>
          <a:prstGeom prst="rect">
            <a:avLst/>
          </a:prstGeom>
        </p:spPr>
      </p:pic>
      <p:pic>
        <p:nvPicPr>
          <p:cNvPr id="1026" name="Picture 2" descr="電話対応に追われる会社員のイラスト（女性）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096" y="3840517"/>
            <a:ext cx="816579" cy="8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忙しいビジネスマンのイラスト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465" y="3816935"/>
            <a:ext cx="824260" cy="84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1.bp.blogspot.com/-p_33bhZsyFI/XW87KSBsKHI/AAAAAAABUpI/q9xKrk3A71EQGzYCMyWjtoH-W6WMQda9gCLcBGAs/s1600/yuudou_hinan_peopl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277" y="4535798"/>
            <a:ext cx="1782020" cy="146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9261" y="704593"/>
            <a:ext cx="1909464" cy="1290877"/>
          </a:xfrm>
          <a:prstGeom prst="rect">
            <a:avLst/>
          </a:prstGeom>
        </p:spPr>
      </p:pic>
      <p:pic>
        <p:nvPicPr>
          <p:cNvPr id="12" name="オーディオ 11">
            <a:hlinkClick r:id="" action="ppaction://media"/>
            <a:extLst>
              <a:ext uri="{FF2B5EF4-FFF2-40B4-BE49-F238E27FC236}">
                <a16:creationId xmlns:a16="http://schemas.microsoft.com/office/drawing/2014/main" id="{3848BB6C-20A8-224F-8623-E480472EF4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27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920"/>
    </mc:Choice>
    <mc:Fallback>
      <p:transition spd="slow" advTm="84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066B89-0FA4-4F4B-A577-67CFBC890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Research Goal</a:t>
            </a:r>
          </a:p>
          <a:p>
            <a:pPr lvl="1"/>
            <a:r>
              <a:rPr lang="en-US" altLang="ja-JP"/>
              <a:t>Achieve safe and smooth evacuation avoiding 3Cs in shelters</a:t>
            </a:r>
            <a:br>
              <a:rPr lang="en-US" altLang="ja-JP"/>
            </a:br>
            <a:r>
              <a:rPr lang="en-US" altLang="ja-JP"/>
              <a:t>by </a:t>
            </a:r>
            <a:r>
              <a:rPr lang="en-US" altLang="ja-JP">
                <a:solidFill>
                  <a:srgbClr val="FF0000"/>
                </a:solidFill>
              </a:rPr>
              <a:t>self-help effort of citizens</a:t>
            </a:r>
          </a:p>
          <a:p>
            <a:r>
              <a:rPr kumimoji="1" lang="en-US" altLang="ja-JP"/>
              <a:t>Approach</a:t>
            </a:r>
          </a:p>
          <a:p>
            <a:pPr lvl="1"/>
            <a:r>
              <a:rPr lang="en-US" altLang="ja-JP"/>
              <a:t>Develop </a:t>
            </a:r>
            <a:r>
              <a:rPr lang="en-US" altLang="ja-JP" b="1">
                <a:solidFill>
                  <a:srgbClr val="FF0000"/>
                </a:solidFill>
              </a:rPr>
              <a:t>Shelter </a:t>
            </a:r>
            <a:r>
              <a:rPr lang="en-US" altLang="ja-JP" b="1" err="1">
                <a:solidFill>
                  <a:srgbClr val="FF0000"/>
                </a:solidFill>
              </a:rPr>
              <a:t>Navi</a:t>
            </a:r>
            <a:r>
              <a:rPr lang="en-US" altLang="ja-JP"/>
              <a:t> – A s</a:t>
            </a:r>
            <a:r>
              <a:rPr kumimoji="1" lang="en-US" altLang="ja-JP"/>
              <a:t>martphone-based </a:t>
            </a:r>
            <a:r>
              <a:rPr lang="en-US" altLang="ja-JP"/>
              <a:t>n</a:t>
            </a:r>
            <a:r>
              <a:rPr kumimoji="1" lang="en-US" altLang="ja-JP"/>
              <a:t>avigation </a:t>
            </a:r>
            <a:r>
              <a:rPr lang="en-US" altLang="ja-JP"/>
              <a:t>a</a:t>
            </a:r>
            <a:r>
              <a:rPr kumimoji="1" lang="en-US" altLang="ja-JP"/>
              <a:t>pp.</a:t>
            </a:r>
          </a:p>
          <a:p>
            <a:pPr lvl="2"/>
            <a:r>
              <a:rPr lang="en-US" altLang="ja-JP"/>
              <a:t>Cloud server manages location &amp; status of shelters</a:t>
            </a:r>
          </a:p>
          <a:p>
            <a:pPr lvl="2"/>
            <a:r>
              <a:rPr lang="en-US" altLang="ja-JP"/>
              <a:t>Citizens search shelters with the status with app</a:t>
            </a:r>
          </a:p>
          <a:p>
            <a:pPr lvl="2"/>
            <a:r>
              <a:rPr lang="en-US" altLang="ja-JP"/>
              <a:t>As citizens “check in”, the system updates the status</a:t>
            </a:r>
          </a:p>
          <a:p>
            <a:pPr marL="914400" lvl="2" indent="0">
              <a:buNone/>
            </a:pPr>
            <a:endParaRPr kumimoji="1" lang="en-US" altLang="ja-JP"/>
          </a:p>
          <a:p>
            <a:pPr lvl="2"/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403C864-FB7D-2448-AA70-985026698C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4</a:t>
            </a:fld>
            <a:endParaRPr lang="en-US" altLang="ja-JP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A997E326-ED66-D047-9A33-1D7FA0496AF8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/>
              <a:t>Research Goal and Approach</a:t>
            </a:r>
            <a:endParaRPr lang="ja-JP" altLang="en-US" kern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A60D6E0-2013-5148-B0DD-B34F2CF60A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45" y="2812784"/>
            <a:ext cx="1289143" cy="1340032"/>
          </a:xfrm>
          <a:prstGeom prst="rect">
            <a:avLst/>
          </a:prstGeom>
        </p:spPr>
      </p:pic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289375"/>
              </p:ext>
            </p:extLst>
          </p:nvPr>
        </p:nvGraphicFramePr>
        <p:xfrm>
          <a:off x="5388212" y="4210050"/>
          <a:ext cx="369668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172">
                  <a:extLst>
                    <a:ext uri="{9D8B030D-6E8A-4147-A177-3AD203B41FA5}">
                      <a16:colId xmlns:a16="http://schemas.microsoft.com/office/drawing/2014/main" val="2414307052"/>
                    </a:ext>
                  </a:extLst>
                </a:gridCol>
                <a:gridCol w="924172">
                  <a:extLst>
                    <a:ext uri="{9D8B030D-6E8A-4147-A177-3AD203B41FA5}">
                      <a16:colId xmlns:a16="http://schemas.microsoft.com/office/drawing/2014/main" val="2904814792"/>
                    </a:ext>
                  </a:extLst>
                </a:gridCol>
                <a:gridCol w="924172">
                  <a:extLst>
                    <a:ext uri="{9D8B030D-6E8A-4147-A177-3AD203B41FA5}">
                      <a16:colId xmlns:a16="http://schemas.microsoft.com/office/drawing/2014/main" val="4259491208"/>
                    </a:ext>
                  </a:extLst>
                </a:gridCol>
                <a:gridCol w="924172">
                  <a:extLst>
                    <a:ext uri="{9D8B030D-6E8A-4147-A177-3AD203B41FA5}">
                      <a16:colId xmlns:a16="http://schemas.microsoft.com/office/drawing/2014/main" val="441869269"/>
                    </a:ext>
                  </a:extLst>
                </a:gridCol>
              </a:tblGrid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>
                          <a:solidFill>
                            <a:schemeClr val="bg1"/>
                          </a:solidFill>
                        </a:rPr>
                        <a:t>Shelter name</a:t>
                      </a:r>
                      <a:endParaRPr kumimoji="1" lang="ja-JP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E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>
                          <a:solidFill>
                            <a:schemeClr val="bg1"/>
                          </a:solidFill>
                        </a:rPr>
                        <a:t>Address</a:t>
                      </a:r>
                      <a:endParaRPr kumimoji="1" lang="ja-JP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E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>
                          <a:solidFill>
                            <a:schemeClr val="bg1"/>
                          </a:solidFill>
                        </a:rPr>
                        <a:t>Max # of families</a:t>
                      </a:r>
                      <a:endParaRPr kumimoji="1" lang="ja-JP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E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>
                          <a:solidFill>
                            <a:schemeClr val="bg1"/>
                          </a:solidFill>
                        </a:rPr>
                        <a:t>Current status</a:t>
                      </a:r>
                      <a:endParaRPr kumimoji="1" lang="ja-JP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E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118326"/>
                  </a:ext>
                </a:extLst>
              </a:tr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/>
                        <a:t>A</a:t>
                      </a:r>
                      <a:r>
                        <a:rPr kumimoji="1" lang="en-US" altLang="ja-JP" sz="1200" baseline="0"/>
                        <a:t> high school</a:t>
                      </a:r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/>
                        <a:t>XX town</a:t>
                      </a:r>
                      <a:r>
                        <a:rPr kumimoji="1" lang="en-US" altLang="ja-JP" sz="1200" baseline="0"/>
                        <a:t> 1-2</a:t>
                      </a:r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/>
                        <a:t>50</a:t>
                      </a:r>
                      <a:endParaRPr kumimoji="1" lang="ja-JP" alt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>
                          <a:solidFill>
                            <a:srgbClr val="FF0000"/>
                          </a:solidFill>
                        </a:rPr>
                        <a:t>48</a:t>
                      </a:r>
                      <a:endParaRPr kumimoji="1" lang="ja-JP" altLang="en-US" sz="18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274298"/>
                  </a:ext>
                </a:extLst>
              </a:tr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/>
                        <a:t>B element.</a:t>
                      </a:r>
                      <a:r>
                        <a:rPr kumimoji="1" lang="en-US" altLang="ja-JP" sz="1200" baseline="0"/>
                        <a:t> school</a:t>
                      </a:r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/>
                        <a:t>YY town 4-5</a:t>
                      </a:r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/>
                        <a:t>30</a:t>
                      </a:r>
                      <a:endParaRPr kumimoji="1" lang="ja-JP" alt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>
                          <a:solidFill>
                            <a:srgbClr val="FE8100"/>
                          </a:solidFill>
                        </a:rPr>
                        <a:t>20</a:t>
                      </a:r>
                      <a:endParaRPr kumimoji="1" lang="ja-JP" altLang="en-US" sz="1800">
                        <a:solidFill>
                          <a:srgbClr val="FE81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768924"/>
                  </a:ext>
                </a:extLst>
              </a:tr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/>
                        <a:t>C comm.</a:t>
                      </a:r>
                      <a:r>
                        <a:rPr kumimoji="1" lang="en-US" altLang="ja-JP" sz="1200" baseline="0"/>
                        <a:t> center</a:t>
                      </a:r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/>
                        <a:t>YY</a:t>
                      </a:r>
                      <a:r>
                        <a:rPr kumimoji="1" lang="en-US" altLang="ja-JP" sz="1200" baseline="0"/>
                        <a:t> town 11-4</a:t>
                      </a:r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/>
                        <a:t>10</a:t>
                      </a:r>
                      <a:endParaRPr kumimoji="1" lang="ja-JP" alt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>
                          <a:solidFill>
                            <a:srgbClr val="FE8100"/>
                          </a:solidFill>
                        </a:rPr>
                        <a:t>6</a:t>
                      </a:r>
                      <a:endParaRPr kumimoji="1" lang="ja-JP" altLang="en-US" sz="1800">
                        <a:solidFill>
                          <a:srgbClr val="FE81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227298"/>
                  </a:ext>
                </a:extLst>
              </a:tr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/>
                        <a:t>D sports center</a:t>
                      </a:r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/>
                        <a:t>WW town 8-9</a:t>
                      </a:r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/>
                        <a:t>125</a:t>
                      </a:r>
                      <a:endParaRPr kumimoji="1" lang="ja-JP" alt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>
                          <a:solidFill>
                            <a:srgbClr val="008000"/>
                          </a:solidFill>
                        </a:rPr>
                        <a:t>22</a:t>
                      </a:r>
                      <a:endParaRPr kumimoji="1" lang="ja-JP" altLang="en-US" sz="180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487853"/>
                  </a:ext>
                </a:extLst>
              </a:tr>
            </a:tbl>
          </a:graphicData>
        </a:graphic>
      </p:graphicFrame>
      <p:grpSp>
        <p:nvGrpSpPr>
          <p:cNvPr id="28" name="グループ化 27"/>
          <p:cNvGrpSpPr/>
          <p:nvPr/>
        </p:nvGrpSpPr>
        <p:grpSpPr>
          <a:xfrm>
            <a:off x="87345" y="5269254"/>
            <a:ext cx="3261210" cy="1458857"/>
            <a:chOff x="227919" y="5360323"/>
            <a:chExt cx="3261210" cy="1458857"/>
          </a:xfrm>
        </p:grpSpPr>
        <p:pic>
          <p:nvPicPr>
            <p:cNvPr id="1026" name="Picture 2" descr="https://1.bp.blogspot.com/-XKTafTy2_Bw/UOKDYzJbICI/AAAAAAAAKNY/tTeng5oVcJk/s1600/school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3849" y="6104999"/>
              <a:ext cx="939115" cy="591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2.bp.blogspot.com/-9dUKu2CVEgg/VfS6KXqDqkI/AAAAAAAAxOA/N7W0ofbVlH8/s800/building_kouminkan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8939" y="6048738"/>
              <a:ext cx="780190" cy="704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ストライプ矢印 23">
              <a:extLst>
                <a:ext uri="{FF2B5EF4-FFF2-40B4-BE49-F238E27FC236}">
                  <a16:creationId xmlns:a16="http://schemas.microsoft.com/office/drawing/2014/main" id="{05376664-1022-A046-9620-CF9995580B84}"/>
                </a:ext>
              </a:extLst>
            </p:cNvPr>
            <p:cNvSpPr/>
            <p:nvPr/>
          </p:nvSpPr>
          <p:spPr>
            <a:xfrm rot="5400000">
              <a:off x="724919" y="5491835"/>
              <a:ext cx="503576" cy="388078"/>
            </a:xfrm>
            <a:prstGeom prst="stripedRightArrow">
              <a:avLst>
                <a:gd name="adj1" fmla="val 50000"/>
                <a:gd name="adj2" fmla="val 62240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1234809" y="5360323"/>
              <a:ext cx="9476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>
                  <a:latin typeface="+mj-lt"/>
                </a:rPr>
                <a:t>check-in</a:t>
              </a:r>
              <a:endParaRPr kumimoji="1" lang="ja-JP" altLang="en-US" sz="1600">
                <a:latin typeface="+mj-lt"/>
              </a:endParaRPr>
            </a:p>
          </p:txBody>
        </p:sp>
        <p:pic>
          <p:nvPicPr>
            <p:cNvPr id="2" name="Picture 2" descr="体育館のイラスト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919" y="5993328"/>
              <a:ext cx="1112258" cy="825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木造校舎のイラスト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0458" y="5415407"/>
              <a:ext cx="986058" cy="723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四角形吹き出し 29"/>
          <p:cNvSpPr/>
          <p:nvPr/>
        </p:nvSpPr>
        <p:spPr>
          <a:xfrm>
            <a:off x="7744822" y="5637356"/>
            <a:ext cx="794015" cy="417786"/>
          </a:xfrm>
          <a:prstGeom prst="wedgeRectCallout">
            <a:avLst>
              <a:gd name="adj1" fmla="val 62208"/>
              <a:gd name="adj2" fmla="val 108542"/>
            </a:avLst>
          </a:prstGeom>
          <a:solidFill>
            <a:srgbClr val="FFFF9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>
                <a:solidFill>
                  <a:schemeClr val="tx1"/>
                </a:solidFill>
              </a:rPr>
              <a:t>+1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1F659714-15BE-2744-8109-4B5A5F6028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0482" y="3140968"/>
            <a:ext cx="1017163" cy="1069082"/>
          </a:xfrm>
          <a:prstGeom prst="rect">
            <a:avLst/>
          </a:prstGeom>
        </p:spPr>
      </p:pic>
      <p:grpSp>
        <p:nvGrpSpPr>
          <p:cNvPr id="16" name="グループ化 15"/>
          <p:cNvGrpSpPr/>
          <p:nvPr/>
        </p:nvGrpSpPr>
        <p:grpSpPr>
          <a:xfrm>
            <a:off x="341707" y="3746859"/>
            <a:ext cx="5085798" cy="2780494"/>
            <a:chOff x="422306" y="3810806"/>
            <a:chExt cx="5085798" cy="2780494"/>
          </a:xfrm>
        </p:grpSpPr>
        <p:sp>
          <p:nvSpPr>
            <p:cNvPr id="8" name="角丸四角形 7"/>
            <p:cNvSpPr/>
            <p:nvPr/>
          </p:nvSpPr>
          <p:spPr>
            <a:xfrm>
              <a:off x="3417523" y="4242272"/>
              <a:ext cx="2090581" cy="2349028"/>
            </a:xfrm>
            <a:prstGeom prst="roundRect">
              <a:avLst>
                <a:gd name="adj" fmla="val 865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F6A4E9C0-FE31-BF40-B9B9-146A2EF05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27063" y="4489740"/>
              <a:ext cx="1859631" cy="1803304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sp>
          <p:nvSpPr>
            <p:cNvPr id="17" name="円形吹き出し 16">
              <a:extLst>
                <a:ext uri="{FF2B5EF4-FFF2-40B4-BE49-F238E27FC236}">
                  <a16:creationId xmlns:a16="http://schemas.microsoft.com/office/drawing/2014/main" id="{941A3AFA-3B29-884A-8E58-EE825439A1E0}"/>
                </a:ext>
              </a:extLst>
            </p:cNvPr>
            <p:cNvSpPr/>
            <p:nvPr/>
          </p:nvSpPr>
          <p:spPr>
            <a:xfrm>
              <a:off x="3877559" y="5517318"/>
              <a:ext cx="264219" cy="290637"/>
            </a:xfrm>
            <a:prstGeom prst="wedgeEllipseCallout">
              <a:avLst>
                <a:gd name="adj1" fmla="val 2539"/>
                <a:gd name="adj2" fmla="val 106260"/>
              </a:avLst>
            </a:prstGeom>
            <a:solidFill>
              <a:srgbClr val="92D05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ja-JP" sz="1600">
                  <a:solidFill>
                    <a:srgbClr val="000000"/>
                  </a:solidFill>
                </a:rPr>
                <a:t>D</a:t>
              </a:r>
              <a:endParaRPr lang="ja-JP" altLang="en-US">
                <a:solidFill>
                  <a:srgbClr val="000000"/>
                </a:solidFill>
              </a:endParaRPr>
            </a:p>
          </p:txBody>
        </p:sp>
        <p:sp>
          <p:nvSpPr>
            <p:cNvPr id="18" name="円形吹き出し 17">
              <a:extLst>
                <a:ext uri="{FF2B5EF4-FFF2-40B4-BE49-F238E27FC236}">
                  <a16:creationId xmlns:a16="http://schemas.microsoft.com/office/drawing/2014/main" id="{BA0AE800-358E-B74D-8453-96323D1BD8E3}"/>
                </a:ext>
              </a:extLst>
            </p:cNvPr>
            <p:cNvSpPr/>
            <p:nvPr/>
          </p:nvSpPr>
          <p:spPr>
            <a:xfrm>
              <a:off x="4475090" y="4995063"/>
              <a:ext cx="253040" cy="260068"/>
            </a:xfrm>
            <a:prstGeom prst="wedgeEllipseCallout">
              <a:avLst>
                <a:gd name="adj1" fmla="val 2539"/>
                <a:gd name="adj2" fmla="val 106260"/>
              </a:avLst>
            </a:prstGeom>
            <a:solidFill>
              <a:srgbClr val="FFC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>
                  <a:solidFill>
                    <a:schemeClr val="tx1"/>
                  </a:solidFill>
                </a:rPr>
                <a:t>B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円形吹き出し 18">
              <a:extLst>
                <a:ext uri="{FF2B5EF4-FFF2-40B4-BE49-F238E27FC236}">
                  <a16:creationId xmlns:a16="http://schemas.microsoft.com/office/drawing/2014/main" id="{6ACDEE57-8C84-CD48-AC0C-94C207F22E7C}"/>
                </a:ext>
              </a:extLst>
            </p:cNvPr>
            <p:cNvSpPr/>
            <p:nvPr/>
          </p:nvSpPr>
          <p:spPr>
            <a:xfrm>
              <a:off x="3807651" y="4583843"/>
              <a:ext cx="295540" cy="280332"/>
            </a:xfrm>
            <a:prstGeom prst="wedgeEllipseCallout">
              <a:avLst>
                <a:gd name="adj1" fmla="val 2539"/>
                <a:gd name="adj2" fmla="val 106260"/>
              </a:avLst>
            </a:prstGeom>
            <a:solidFill>
              <a:srgbClr val="FF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/>
                <a:t>A</a:t>
              </a:r>
              <a:endParaRPr kumimoji="1" lang="ja-JP" altLang="en-US"/>
            </a:p>
          </p:txBody>
        </p:sp>
        <p:sp>
          <p:nvSpPr>
            <p:cNvPr id="22" name="円形吹き出し 21">
              <a:extLst>
                <a:ext uri="{FF2B5EF4-FFF2-40B4-BE49-F238E27FC236}">
                  <a16:creationId xmlns:a16="http://schemas.microsoft.com/office/drawing/2014/main" id="{BA0AE800-358E-B74D-8453-96323D1BD8E3}"/>
                </a:ext>
              </a:extLst>
            </p:cNvPr>
            <p:cNvSpPr/>
            <p:nvPr/>
          </p:nvSpPr>
          <p:spPr>
            <a:xfrm>
              <a:off x="4785577" y="5312916"/>
              <a:ext cx="253040" cy="260068"/>
            </a:xfrm>
            <a:prstGeom prst="wedgeEllipseCallout">
              <a:avLst>
                <a:gd name="adj1" fmla="val 2539"/>
                <a:gd name="adj2" fmla="val 106260"/>
              </a:avLst>
            </a:prstGeom>
            <a:solidFill>
              <a:srgbClr val="FFC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>
                  <a:solidFill>
                    <a:schemeClr val="tx1"/>
                  </a:solidFill>
                </a:rPr>
                <a:t>C</a:t>
              </a:r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ストライプ矢印 14">
              <a:extLst>
                <a:ext uri="{FF2B5EF4-FFF2-40B4-BE49-F238E27FC236}">
                  <a16:creationId xmlns:a16="http://schemas.microsoft.com/office/drawing/2014/main" id="{05376664-1022-A046-9620-CF9995580B84}"/>
                </a:ext>
              </a:extLst>
            </p:cNvPr>
            <p:cNvSpPr/>
            <p:nvPr/>
          </p:nvSpPr>
          <p:spPr>
            <a:xfrm>
              <a:off x="2621077" y="4627920"/>
              <a:ext cx="503576" cy="388078"/>
            </a:xfrm>
            <a:prstGeom prst="stripedRightArrow">
              <a:avLst>
                <a:gd name="adj1" fmla="val 50000"/>
                <a:gd name="adj2" fmla="val 62240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30" name="Picture 6" descr="https://1.bp.blogspot.com/-p_33bhZsyFI/XW87KSBsKHI/AAAAAAABUpI/q9xKrk3A71EQGzYCMyWjtoH-W6WMQda9gCLcBGAs/s1600/yuudou_hinan_people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306" y="3810806"/>
              <a:ext cx="1999052" cy="1649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テキスト ボックス 12"/>
            <p:cNvSpPr txBox="1"/>
            <p:nvPr/>
          </p:nvSpPr>
          <p:spPr>
            <a:xfrm>
              <a:off x="2441822" y="4265819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>
                  <a:latin typeface="+mj-lt"/>
                </a:rPr>
                <a:t>search</a:t>
              </a:r>
              <a:endParaRPr kumimoji="1" lang="ja-JP" altLang="en-US" sz="1600">
                <a:latin typeface="+mj-lt"/>
              </a:endParaRPr>
            </a:p>
          </p:txBody>
        </p:sp>
        <p:pic>
          <p:nvPicPr>
            <p:cNvPr id="36" name="図 35">
              <a:extLst>
                <a:ext uri="{FF2B5EF4-FFF2-40B4-BE49-F238E27FC236}">
                  <a16:creationId xmlns:a16="http://schemas.microsoft.com/office/drawing/2014/main" id="{EA60D6E0-2013-5148-B0DD-B34F2CF60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284" y="4465293"/>
              <a:ext cx="419467" cy="436026"/>
            </a:xfrm>
            <a:prstGeom prst="rect">
              <a:avLst/>
            </a:prstGeom>
          </p:spPr>
        </p:pic>
        <p:sp>
          <p:nvSpPr>
            <p:cNvPr id="9" name="楕円 8"/>
            <p:cNvSpPr/>
            <p:nvPr/>
          </p:nvSpPr>
          <p:spPr>
            <a:xfrm>
              <a:off x="4305300" y="6331828"/>
              <a:ext cx="266700" cy="2331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楕円 34"/>
          <p:cNvSpPr/>
          <p:nvPr/>
        </p:nvSpPr>
        <p:spPr>
          <a:xfrm>
            <a:off x="4258697" y="4574187"/>
            <a:ext cx="266700" cy="233195"/>
          </a:xfrm>
          <a:prstGeom prst="ellipse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オーディオ 20">
            <a:hlinkClick r:id="" action="ppaction://media"/>
            <a:extLst>
              <a:ext uri="{FF2B5EF4-FFF2-40B4-BE49-F238E27FC236}">
                <a16:creationId xmlns:a16="http://schemas.microsoft.com/office/drawing/2014/main" id="{C1244504-0B76-9744-9732-447E3F45523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5067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274"/>
    </mc:Choice>
    <mc:Fallback>
      <p:transition spd="slow" advTm="79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7037E-6 L -1.94444E-6 0.00023 C -0.00104 0.00648 -0.00156 0.01342 -0.00295 0.02014 C -0.00347 0.02268 -0.00503 0.0243 -0.00573 0.02685 C -0.00694 0.03125 -0.00642 0.03703 -0.0085 0.04051 C -0.00989 0.04259 -0.01146 0.04467 -0.01267 0.04699 C -0.01423 0.05023 -0.01719 0.05949 -0.01979 0.06064 C -0.02569 0.06296 -0.03194 0.06203 -0.03802 0.06296 C -0.03941 0.06365 -0.0408 0.06481 -0.04219 0.06504 L -0.0717 0.06967 C -0.07222 0.07176 -0.07309 0.07407 -0.07309 0.07662 C -0.07309 0.08541 -0.07326 0.0949 -0.0717 0.10347 C -0.071 0.1081 -0.06614 0.11203 -0.06337 0.11273 C -0.0559 0.11365 -0.04826 0.11412 -0.0408 0.11481 C -0.03663 0.12824 -0.03871 0.1206 -0.03524 0.13726 L -0.03385 0.14398 C -0.03437 0.15162 -0.03455 0.15926 -0.03524 0.16689 C -0.03594 0.17338 -0.03732 0.1743 -0.03941 0.18009 C -0.03993 0.18148 -0.04045 0.1831 -0.0408 0.18495 " pathEditMode="relative" rAng="0" ptsTypes="AAAAAAAAAAAAAAAAAAA">
                                      <p:cBhvr>
                                        <p:cTn id="2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63" y="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30" grpId="0" animBg="1"/>
      <p:bldP spid="35" grpId="0" animBg="1"/>
      <p:bldP spid="3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図 36">
            <a:extLst>
              <a:ext uri="{FF2B5EF4-FFF2-40B4-BE49-F238E27FC236}">
                <a16:creationId xmlns:a16="http://schemas.microsoft.com/office/drawing/2014/main" id="{F6A4E9C0-FE31-BF40-B9B9-146A2EF058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55" y="3806064"/>
            <a:ext cx="3285235" cy="30519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D10603D-EF9F-B24C-803C-6B84D1F7C9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0721" r="3241"/>
          <a:stretch/>
        </p:blipFill>
        <p:spPr>
          <a:xfrm>
            <a:off x="2311093" y="4283059"/>
            <a:ext cx="189952" cy="605854"/>
          </a:xfrm>
          <a:prstGeom prst="rect">
            <a:avLst/>
          </a:prstGeom>
        </p:spPr>
      </p:pic>
      <p:sp>
        <p:nvSpPr>
          <p:cNvPr id="29" name="円形吹き出し 28">
            <a:extLst>
              <a:ext uri="{FF2B5EF4-FFF2-40B4-BE49-F238E27FC236}">
                <a16:creationId xmlns:a16="http://schemas.microsoft.com/office/drawing/2014/main" id="{07C0CB73-68EA-1640-AD89-F12C6667091C}"/>
              </a:ext>
            </a:extLst>
          </p:cNvPr>
          <p:cNvSpPr/>
          <p:nvPr/>
        </p:nvSpPr>
        <p:spPr>
          <a:xfrm>
            <a:off x="2708164" y="4009491"/>
            <a:ext cx="710730" cy="1036519"/>
          </a:xfrm>
          <a:prstGeom prst="wedgeEllipseCallout">
            <a:avLst>
              <a:gd name="adj1" fmla="val -90395"/>
              <a:gd name="adj2" fmla="val 4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3A21F624-04E6-C44D-8E94-6A5F5785CB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2088" y="4105768"/>
            <a:ext cx="815557" cy="837737"/>
          </a:xfrm>
          <a:prstGeom prst="rect">
            <a:avLst/>
          </a:prstGeom>
        </p:spPr>
      </p:pic>
      <p:sp>
        <p:nvSpPr>
          <p:cNvPr id="15" name="星 7 14">
            <a:extLst>
              <a:ext uri="{FF2B5EF4-FFF2-40B4-BE49-F238E27FC236}">
                <a16:creationId xmlns:a16="http://schemas.microsoft.com/office/drawing/2014/main" id="{FDA2A291-9856-784D-B07A-9807371D5AE9}"/>
              </a:ext>
            </a:extLst>
          </p:cNvPr>
          <p:cNvSpPr/>
          <p:nvPr/>
        </p:nvSpPr>
        <p:spPr>
          <a:xfrm>
            <a:off x="3370452" y="3717032"/>
            <a:ext cx="2292651" cy="1520276"/>
          </a:xfrm>
          <a:prstGeom prst="star7">
            <a:avLst/>
          </a:prstGeom>
          <a:solidFill>
            <a:srgbClr val="FFC0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E7F3BA9-7152-E743-BE4D-5EEF39F16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Citizen’s Use Cases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25E4B8-E180-744E-96CB-B46889BE8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8382000" cy="5334000"/>
          </a:xfrm>
        </p:spPr>
        <p:txBody>
          <a:bodyPr/>
          <a:lstStyle/>
          <a:p>
            <a:r>
              <a:rPr lang="en-US" altLang="ja-JP" sz="2000"/>
              <a:t>C1: Register household information</a:t>
            </a:r>
          </a:p>
          <a:p>
            <a:pPr lvl="1"/>
            <a:r>
              <a:rPr lang="en-US" altLang="ja-JP" sz="1800"/>
              <a:t>Name, home address, email, phone, # of family member</a:t>
            </a:r>
          </a:p>
          <a:p>
            <a:r>
              <a:rPr lang="en-US" altLang="ja-JP" sz="2000"/>
              <a:t>C2: Search shelters</a:t>
            </a:r>
          </a:p>
          <a:p>
            <a:pPr lvl="1"/>
            <a:r>
              <a:rPr lang="en-US" altLang="ja-JP" sz="1800"/>
              <a:t>System visualizes shelters with congestion status on a map</a:t>
            </a:r>
          </a:p>
          <a:p>
            <a:pPr lvl="1"/>
            <a:r>
              <a:rPr lang="en-US" altLang="ja-JP" sz="1800"/>
              <a:t>With the map, citizen searches a shelter to evacuate</a:t>
            </a:r>
          </a:p>
          <a:p>
            <a:r>
              <a:rPr lang="en-US" altLang="ja-JP" sz="2000"/>
              <a:t>C3: Check-in at shelter</a:t>
            </a:r>
          </a:p>
          <a:p>
            <a:pPr lvl="1"/>
            <a:r>
              <a:rPr lang="en-US" altLang="ja-JP" sz="1800"/>
              <a:t>Citizen moves to the shelter, and presses “Check-In” button</a:t>
            </a:r>
          </a:p>
          <a:p>
            <a:pPr lvl="1"/>
            <a:r>
              <a:rPr lang="en-US" altLang="ja-JP" sz="1800"/>
              <a:t>System records the check-in, and updates the status of the shelter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F0EF649-1B0E-1748-B2F2-6555D051CA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5</a:t>
            </a:fld>
            <a:endParaRPr lang="en-US" altLang="ja-JP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E4A27D2-061A-F94F-858D-D93B4363E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4643" y="3896262"/>
            <a:ext cx="724367" cy="9926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F659714-15BE-2744-8109-4B5A5F6028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66301" y="4903690"/>
            <a:ext cx="1553925" cy="1838965"/>
          </a:xfrm>
          <a:prstGeom prst="rect">
            <a:avLst/>
          </a:prstGeom>
        </p:spPr>
      </p:pic>
      <p:sp>
        <p:nvSpPr>
          <p:cNvPr id="14" name="右矢印 13">
            <a:extLst>
              <a:ext uri="{FF2B5EF4-FFF2-40B4-BE49-F238E27FC236}">
                <a16:creationId xmlns:a16="http://schemas.microsoft.com/office/drawing/2014/main" id="{6333A1FC-6BDD-DD41-B1B7-D79C83840012}"/>
              </a:ext>
            </a:extLst>
          </p:cNvPr>
          <p:cNvSpPr/>
          <p:nvPr/>
        </p:nvSpPr>
        <p:spPr>
          <a:xfrm flipH="1">
            <a:off x="6404664" y="5416198"/>
            <a:ext cx="1002464" cy="846451"/>
          </a:xfrm>
          <a:prstGeom prst="rightArrow">
            <a:avLst>
              <a:gd name="adj1" fmla="val 51569"/>
              <a:gd name="adj2" fmla="val 46839"/>
            </a:avLst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tx1"/>
              </a:solidFill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24F3A0F-C729-E846-9A47-5CA8C6837AF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135" y="4301272"/>
            <a:ext cx="248531" cy="23706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02605AF-22E6-C94D-8F75-3C2EE677B8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18259" y="3900296"/>
            <a:ext cx="1272168" cy="95412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3B747D9-5BE5-C243-9649-73BF6E4DE85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03" y="3734110"/>
            <a:ext cx="1152286" cy="1226473"/>
          </a:xfrm>
          <a:prstGeom prst="rect">
            <a:avLst/>
          </a:prstGeom>
        </p:spPr>
      </p:pic>
      <p:sp>
        <p:nvSpPr>
          <p:cNvPr id="33" name="円形吹き出し 32">
            <a:extLst>
              <a:ext uri="{FF2B5EF4-FFF2-40B4-BE49-F238E27FC236}">
                <a16:creationId xmlns:a16="http://schemas.microsoft.com/office/drawing/2014/main" id="{941A3AFA-3B29-884A-8E58-EE825439A1E0}"/>
              </a:ext>
            </a:extLst>
          </p:cNvPr>
          <p:cNvSpPr/>
          <p:nvPr/>
        </p:nvSpPr>
        <p:spPr>
          <a:xfrm>
            <a:off x="1102935" y="6328091"/>
            <a:ext cx="161805" cy="184910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形吹き出し 33">
            <a:extLst>
              <a:ext uri="{FF2B5EF4-FFF2-40B4-BE49-F238E27FC236}">
                <a16:creationId xmlns:a16="http://schemas.microsoft.com/office/drawing/2014/main" id="{BA0AE800-358E-B74D-8453-96323D1BD8E3}"/>
              </a:ext>
            </a:extLst>
          </p:cNvPr>
          <p:cNvSpPr/>
          <p:nvPr/>
        </p:nvSpPr>
        <p:spPr>
          <a:xfrm>
            <a:off x="1986585" y="5260559"/>
            <a:ext cx="161805" cy="184910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形吹き出し 34">
            <a:extLst>
              <a:ext uri="{FF2B5EF4-FFF2-40B4-BE49-F238E27FC236}">
                <a16:creationId xmlns:a16="http://schemas.microsoft.com/office/drawing/2014/main" id="{6ACDEE57-8C84-CD48-AC0C-94C207F22E7C}"/>
              </a:ext>
            </a:extLst>
          </p:cNvPr>
          <p:cNvSpPr/>
          <p:nvPr/>
        </p:nvSpPr>
        <p:spPr>
          <a:xfrm>
            <a:off x="1442085" y="4289494"/>
            <a:ext cx="161805" cy="184910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形吹き出し 35">
            <a:extLst>
              <a:ext uri="{FF2B5EF4-FFF2-40B4-BE49-F238E27FC236}">
                <a16:creationId xmlns:a16="http://schemas.microsoft.com/office/drawing/2014/main" id="{15BC5B24-9145-3B48-ADF8-0A8995564689}"/>
              </a:ext>
            </a:extLst>
          </p:cNvPr>
          <p:cNvSpPr/>
          <p:nvPr/>
        </p:nvSpPr>
        <p:spPr>
          <a:xfrm>
            <a:off x="2947112" y="5601074"/>
            <a:ext cx="161805" cy="184910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四角形吹き出し 21">
            <a:extLst>
              <a:ext uri="{FF2B5EF4-FFF2-40B4-BE49-F238E27FC236}">
                <a16:creationId xmlns:a16="http://schemas.microsoft.com/office/drawing/2014/main" id="{8F720DD3-CCAA-FE41-9774-38AA5DA3D44F}"/>
              </a:ext>
            </a:extLst>
          </p:cNvPr>
          <p:cNvSpPr/>
          <p:nvPr/>
        </p:nvSpPr>
        <p:spPr>
          <a:xfrm>
            <a:off x="3171013" y="5237309"/>
            <a:ext cx="1653164" cy="1620691"/>
          </a:xfrm>
          <a:prstGeom prst="wedgeRectCallout">
            <a:avLst>
              <a:gd name="adj1" fmla="val 91906"/>
              <a:gd name="adj2" fmla="val 2270"/>
            </a:avLst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7F50BE2-5F0C-2943-B0B4-8C34043FEA09}"/>
              </a:ext>
            </a:extLst>
          </p:cNvPr>
          <p:cNvSpPr txBox="1"/>
          <p:nvPr/>
        </p:nvSpPr>
        <p:spPr>
          <a:xfrm>
            <a:off x="3183397" y="5244246"/>
            <a:ext cx="1393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ja-JP" sz="1200">
                <a:solidFill>
                  <a:srgbClr val="000000"/>
                </a:solidFill>
                <a:latin typeface="Arial"/>
                <a:ea typeface="ＭＳ Ｐゴシック"/>
              </a:rPr>
              <a:t>2020-10-03 12:00</a:t>
            </a:r>
          </a:p>
          <a:p>
            <a:r>
              <a:rPr lang="en-US" altLang="ja-JP" sz="1200" err="1">
                <a:solidFill>
                  <a:srgbClr val="000000"/>
                </a:solidFill>
                <a:latin typeface="Arial"/>
                <a:ea typeface="ＭＳ Ｐゴシック"/>
              </a:rPr>
              <a:t>Muronani</a:t>
            </a:r>
            <a:r>
              <a:rPr lang="en-US" altLang="ja-JP" sz="120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en-US" altLang="ja-JP" sz="1200" err="1">
                <a:solidFill>
                  <a:srgbClr val="000000"/>
                </a:solidFill>
                <a:latin typeface="Arial"/>
                <a:ea typeface="ＭＳ Ｐゴシック"/>
              </a:rPr>
              <a:t>Toshiki</a:t>
            </a:r>
            <a:endParaRPr lang="en-US" altLang="ja-JP" sz="120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lvl="0"/>
            <a:r>
              <a:rPr lang="en-US" altLang="ja-JP" sz="1200">
                <a:solidFill>
                  <a:srgbClr val="000000"/>
                </a:solidFill>
                <a:latin typeface="Arial"/>
                <a:ea typeface="ＭＳ Ｐゴシック"/>
              </a:rPr>
              <a:t>Check in at</a:t>
            </a:r>
          </a:p>
          <a:p>
            <a:pPr lvl="0"/>
            <a:r>
              <a:rPr lang="en-US" altLang="ja-JP" sz="1200">
                <a:solidFill>
                  <a:srgbClr val="000000"/>
                </a:solidFill>
                <a:latin typeface="Arial"/>
                <a:ea typeface="ＭＳ Ｐゴシック"/>
              </a:rPr>
              <a:t>D Sports Center</a:t>
            </a:r>
            <a:endParaRPr lang="ja-JP" altLang="en-US" sz="120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A2A5AB5-DE25-204F-93A5-CF4B7991F3B8}"/>
              </a:ext>
            </a:extLst>
          </p:cNvPr>
          <p:cNvSpPr txBox="1"/>
          <p:nvPr/>
        </p:nvSpPr>
        <p:spPr>
          <a:xfrm>
            <a:off x="3185914" y="6060197"/>
            <a:ext cx="1393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ja-JP" sz="1200">
                <a:solidFill>
                  <a:srgbClr val="000000"/>
                </a:solidFill>
                <a:latin typeface="Arial"/>
                <a:ea typeface="ＭＳ Ｐゴシック"/>
              </a:rPr>
              <a:t>2020-10-03 12:05</a:t>
            </a:r>
          </a:p>
          <a:p>
            <a:pPr lvl="0"/>
            <a:r>
              <a:rPr lang="en-US" altLang="ja-JP" sz="1200" b="1" err="1">
                <a:solidFill>
                  <a:srgbClr val="000000"/>
                </a:solidFill>
                <a:latin typeface="Arial"/>
                <a:ea typeface="ＭＳ Ｐゴシック"/>
              </a:rPr>
              <a:t>Nakada</a:t>
            </a:r>
            <a:r>
              <a:rPr lang="en-US" altLang="ja-JP" sz="1200" b="1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en-US" altLang="ja-JP" sz="1200" b="1" err="1">
                <a:solidFill>
                  <a:srgbClr val="000000"/>
                </a:solidFill>
                <a:latin typeface="Arial"/>
                <a:ea typeface="ＭＳ Ｐゴシック"/>
              </a:rPr>
              <a:t>Hiroto</a:t>
            </a:r>
            <a:endParaRPr lang="en-US" altLang="ja-JP" sz="1200" b="1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lvl="0"/>
            <a:r>
              <a:rPr lang="en-US" altLang="ja-JP" sz="1200">
                <a:solidFill>
                  <a:srgbClr val="000000"/>
                </a:solidFill>
                <a:latin typeface="Arial"/>
                <a:ea typeface="ＭＳ Ｐゴシック"/>
              </a:rPr>
              <a:t>Check in at </a:t>
            </a:r>
          </a:p>
          <a:p>
            <a:pPr lvl="0"/>
            <a:r>
              <a:rPr lang="en-US" altLang="ja-JP" sz="1200">
                <a:solidFill>
                  <a:srgbClr val="000000"/>
                </a:solidFill>
                <a:latin typeface="Arial"/>
                <a:ea typeface="ＭＳ Ｐゴシック"/>
              </a:rPr>
              <a:t>D Sports Center</a:t>
            </a:r>
            <a:endParaRPr lang="ja-JP" altLang="en-US" sz="120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3D699DC-EE42-2142-8704-2C93D81C7350}"/>
              </a:ext>
            </a:extLst>
          </p:cNvPr>
          <p:cNvSpPr txBox="1"/>
          <p:nvPr/>
        </p:nvSpPr>
        <p:spPr>
          <a:xfrm>
            <a:off x="1224807" y="4583148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>
                <a:latin typeface="+mj-lt"/>
              </a:rPr>
              <a:t>Crowded</a:t>
            </a:r>
            <a:endParaRPr kumimoji="1" lang="ja-JP" altLang="en-US" sz="900">
              <a:latin typeface="+mj-lt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269CB33C-B5F9-0340-9C60-AA1A868B4FD5}"/>
              </a:ext>
            </a:extLst>
          </p:cNvPr>
          <p:cNvSpPr txBox="1"/>
          <p:nvPr/>
        </p:nvSpPr>
        <p:spPr>
          <a:xfrm>
            <a:off x="3995936" y="4854422"/>
            <a:ext cx="1109261" cy="2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>
                <a:solidFill>
                  <a:srgbClr val="C00000"/>
                </a:solidFill>
                <a:latin typeface="+mj-lt"/>
              </a:rPr>
              <a:t>Disaster Alert</a:t>
            </a:r>
            <a:endParaRPr kumimoji="1" lang="ja-JP" altLang="en-US" sz="1100">
              <a:solidFill>
                <a:srgbClr val="C00000"/>
              </a:solidFill>
              <a:latin typeface="+mj-lt"/>
            </a:endParaRPr>
          </a:p>
        </p:txBody>
      </p:sp>
      <p:grpSp>
        <p:nvGrpSpPr>
          <p:cNvPr id="12" name="グループ化 11"/>
          <p:cNvGrpSpPr/>
          <p:nvPr/>
        </p:nvGrpSpPr>
        <p:grpSpPr>
          <a:xfrm>
            <a:off x="1509896" y="5865983"/>
            <a:ext cx="849354" cy="846019"/>
            <a:chOff x="6162132" y="2790889"/>
            <a:chExt cx="849354" cy="1036519"/>
          </a:xfrm>
        </p:grpSpPr>
        <p:sp>
          <p:nvSpPr>
            <p:cNvPr id="41" name="円形吹き出し 40">
              <a:extLst>
                <a:ext uri="{FF2B5EF4-FFF2-40B4-BE49-F238E27FC236}">
                  <a16:creationId xmlns:a16="http://schemas.microsoft.com/office/drawing/2014/main" id="{07C0CB73-68EA-1640-AD89-F12C6667091C}"/>
                </a:ext>
              </a:extLst>
            </p:cNvPr>
            <p:cNvSpPr/>
            <p:nvPr/>
          </p:nvSpPr>
          <p:spPr>
            <a:xfrm>
              <a:off x="6218208" y="2790889"/>
              <a:ext cx="710730" cy="1036519"/>
            </a:xfrm>
            <a:prstGeom prst="wedgeEllipseCallout">
              <a:avLst>
                <a:gd name="adj1" fmla="val -90395"/>
                <a:gd name="adj2" fmla="val 435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2" name="図 41">
              <a:extLst>
                <a:ext uri="{FF2B5EF4-FFF2-40B4-BE49-F238E27FC236}">
                  <a16:creationId xmlns:a16="http://schemas.microsoft.com/office/drawing/2014/main" id="{3A21F624-04E6-C44D-8E94-6A5F5785C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62132" y="2887166"/>
              <a:ext cx="815557" cy="837737"/>
            </a:xfrm>
            <a:prstGeom prst="rect">
              <a:avLst/>
            </a:prstGeom>
          </p:spPr>
        </p:pic>
        <p:sp>
          <p:nvSpPr>
            <p:cNvPr id="11" name="テキスト ボックス 10"/>
            <p:cNvSpPr txBox="1"/>
            <p:nvPr/>
          </p:nvSpPr>
          <p:spPr>
            <a:xfrm>
              <a:off x="6224090" y="2904153"/>
              <a:ext cx="7873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800">
                  <a:solidFill>
                    <a:srgbClr val="C00000"/>
                  </a:solidFill>
                  <a:latin typeface="+mj-lt"/>
                </a:rPr>
                <a:t>check</a:t>
              </a:r>
              <a:br>
                <a:rPr kumimoji="1" lang="en-US" altLang="ja-JP" sz="1800">
                  <a:solidFill>
                    <a:srgbClr val="C00000"/>
                  </a:solidFill>
                  <a:latin typeface="+mj-lt"/>
                </a:rPr>
              </a:br>
              <a:r>
                <a:rPr kumimoji="1" lang="en-US" altLang="ja-JP" sz="1800">
                  <a:solidFill>
                    <a:srgbClr val="C00000"/>
                  </a:solidFill>
                  <a:latin typeface="+mj-lt"/>
                </a:rPr>
                <a:t>in</a:t>
              </a:r>
              <a:endParaRPr kumimoji="1" lang="ja-JP" altLang="en-US" sz="1800">
                <a:solidFill>
                  <a:srgbClr val="C00000"/>
                </a:solidFill>
                <a:latin typeface="+mj-lt"/>
              </a:endParaRPr>
            </a:p>
          </p:txBody>
        </p:sp>
      </p:grpSp>
      <p:sp>
        <p:nvSpPr>
          <p:cNvPr id="13" name="正方形/長方形 12"/>
          <p:cNvSpPr/>
          <p:nvPr/>
        </p:nvSpPr>
        <p:spPr>
          <a:xfrm>
            <a:off x="7462350" y="4895423"/>
            <a:ext cx="1567377" cy="16958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200">
                <a:solidFill>
                  <a:schemeClr val="tx1"/>
                </a:solidFill>
              </a:rPr>
              <a:t>NAME:</a:t>
            </a:r>
          </a:p>
          <a:p>
            <a:r>
              <a:rPr kumimoji="1" lang="en-US" altLang="ja-JP" sz="1200">
                <a:solidFill>
                  <a:schemeClr val="tx1"/>
                </a:solidFill>
              </a:rPr>
              <a:t>      </a:t>
            </a:r>
            <a:r>
              <a:rPr kumimoji="1" lang="en-US" altLang="ja-JP" sz="1200" err="1">
                <a:solidFill>
                  <a:schemeClr val="tx1"/>
                </a:solidFill>
              </a:rPr>
              <a:t>Hiroto</a:t>
            </a:r>
            <a:r>
              <a:rPr kumimoji="1" lang="en-US" altLang="ja-JP" sz="1200">
                <a:solidFill>
                  <a:schemeClr val="tx1"/>
                </a:solidFill>
              </a:rPr>
              <a:t> Nakata</a:t>
            </a:r>
          </a:p>
          <a:p>
            <a:r>
              <a:rPr lang="en-US" altLang="ja-JP" sz="1200">
                <a:solidFill>
                  <a:schemeClr val="tx1"/>
                </a:solidFill>
              </a:rPr>
              <a:t>ADDRESS:</a:t>
            </a:r>
          </a:p>
          <a:p>
            <a:r>
              <a:rPr kumimoji="1" lang="en-US" altLang="ja-JP" sz="1200">
                <a:solidFill>
                  <a:schemeClr val="tx1"/>
                </a:solidFill>
              </a:rPr>
              <a:t>       X town 33-2</a:t>
            </a:r>
          </a:p>
          <a:p>
            <a:r>
              <a:rPr lang="en-US" altLang="ja-JP" sz="1200">
                <a:solidFill>
                  <a:schemeClr val="tx1"/>
                </a:solidFill>
              </a:rPr>
              <a:t>EMAIL:</a:t>
            </a:r>
          </a:p>
          <a:p>
            <a:r>
              <a:rPr kumimoji="1" lang="en-US" altLang="ja-JP" sz="1200">
                <a:solidFill>
                  <a:schemeClr val="tx1"/>
                </a:solidFill>
              </a:rPr>
              <a:t>       </a:t>
            </a:r>
            <a:r>
              <a:rPr kumimoji="1" lang="en-US" altLang="ja-JP" sz="1200">
                <a:solidFill>
                  <a:schemeClr val="tx1"/>
                </a:solidFill>
                <a:hlinkClick r:id="rId14"/>
              </a:rPr>
              <a:t>hiroto@aaa.jp</a:t>
            </a:r>
            <a:endParaRPr kumimoji="1" lang="en-US" altLang="ja-JP" sz="1200">
              <a:solidFill>
                <a:schemeClr val="tx1"/>
              </a:solidFill>
            </a:endParaRPr>
          </a:p>
          <a:p>
            <a:r>
              <a:rPr lang="en-US" altLang="ja-JP" sz="1200">
                <a:solidFill>
                  <a:schemeClr val="tx1"/>
                </a:solidFill>
              </a:rPr>
              <a:t>PHONE:</a:t>
            </a:r>
          </a:p>
          <a:p>
            <a:r>
              <a:rPr kumimoji="1" lang="en-US" altLang="ja-JP" sz="1200">
                <a:solidFill>
                  <a:schemeClr val="tx1"/>
                </a:solidFill>
              </a:rPr>
              <a:t>       079-9123-4567</a:t>
            </a:r>
          </a:p>
          <a:p>
            <a:r>
              <a:rPr lang="en-US" altLang="ja-JP" sz="1200">
                <a:solidFill>
                  <a:schemeClr val="tx1"/>
                </a:solidFill>
              </a:rPr>
              <a:t># of FAMILY:       4</a:t>
            </a:r>
            <a:endParaRPr kumimoji="1" lang="ja-JP" altLang="en-US" sz="1200">
              <a:solidFill>
                <a:schemeClr val="tx1"/>
              </a:solidFill>
            </a:endParaRPr>
          </a:p>
        </p:txBody>
      </p:sp>
      <p:pic>
        <p:nvPicPr>
          <p:cNvPr id="18" name="オーディオ 17">
            <a:hlinkClick r:id="" action="ppaction://media"/>
            <a:extLst>
              <a:ext uri="{FF2B5EF4-FFF2-40B4-BE49-F238E27FC236}">
                <a16:creationId xmlns:a16="http://schemas.microsoft.com/office/drawing/2014/main" id="{52669FEA-7D1E-EB42-9CEA-38B525A6945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35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10"/>
    </mc:Choice>
    <mc:Fallback>
      <p:transition spd="slow" advTm="46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5 0.01644 C -0.02344 0.01667 -0.02535 0.0169 -0.02743 0.01736 C -0.0283 0.01759 -0.02986 0.01736 -0.02986 0.01852 C -0.03021 0.02546 -0.02864 0.03218 -0.0283 0.03889 L -0.02743 0.05255 C -0.0342 0.06181 -0.02674 0.05255 -0.05017 0.05694 L -0.05625 0.0581 C -0.0559 0.06389 -0.05573 0.06944 -0.05538 0.07523 C -0.05521 0.07731 -0.05469 0.07963 -0.05451 0.08194 C -0.05243 0.10278 -0.05469 0.0831 -0.05278 0.09884 C -0.05972 0.10185 -0.05312 0.09931 -0.06805 0.10116 C -0.06996 0.10139 -0.07205 0.10185 -0.07396 0.10231 C -0.07621 0.10278 -0.07847 0.10278 -0.08073 0.10347 C -0.08299 0.10394 -0.0875 0.10556 -0.0875 0.10579 C -0.08524 0.11505 -0.08871 0.1 -0.08576 0.1169 C -0.08333 0.13102 -0.08472 0.1169 -0.08333 0.1294 C -0.08194 0.14097 -0.08281 0.13819 -0.0816 0.15208 C -0.08142 0.1544 -0.08108 0.15648 -0.08073 0.1588 C -0.08108 0.16042 -0.08055 0.16296 -0.0816 0.16343 C -0.08333 0.16389 -0.08663 0.16111 -0.08663 0.16134 C -0.09236 0.16157 -0.09809 0.16157 -0.10364 0.16227 C -0.10451 0.16227 -0.10538 0.16296 -0.10625 0.16343 C -0.11371 0.1662 -0.10608 0.16296 -0.11215 0.16551 C -0.1118 0.16759 -0.11163 0.16944 -0.11128 0.1713 C -0.11094 0.17269 -0.11042 0.17431 -0.11042 0.17569 C -0.11042 0.18588 -0.10955 0.19653 -0.11128 0.20625 C -0.11163 0.20856 -0.11493 0.20718 -0.11632 0.20856 C -0.12413 0.21551 -0.11458 0.20671 -0.12066 0.21319 C -0.12135 0.21389 -0.12239 0.21458 -0.12309 0.21528 C -0.12378 0.21597 -0.12413 0.21713 -0.12483 0.21759 C -0.12639 0.21875 -0.1283 0.21921 -0.12986 0.21991 C -0.13073 0.22037 -0.1316 0.22083 -0.13246 0.22106 C -0.13385 0.2213 -0.13524 0.22176 -0.13663 0.22222 C -0.13837 0.22269 -0.14184 0.22431 -0.14184 0.22454 C -0.14601 0.23009 -0.14045 0.22338 -0.14601 0.22778 C -0.15191 0.23241 -0.14305 0.22801 -0.15017 0.23125 C -0.1493 0.23495 -0.15035 0.23449 -0.14861 0.23449 " pathEditMode="relative" rAng="0" ptsTypes="AAAAAAAAAAAAAAAAAAAAAAAAAAAAAAAAAAAAA">
                                      <p:cBhvr>
                                        <p:cTn id="83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41" y="1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9" grpId="0" animBg="1"/>
      <p:bldP spid="29" grpId="1" animBg="1"/>
      <p:bldP spid="15" grpId="0" animBg="1"/>
      <p:bldP spid="14" grpId="0" animBg="1"/>
      <p:bldP spid="33" grpId="0" animBg="1"/>
      <p:bldP spid="34" grpId="0" animBg="1"/>
      <p:bldP spid="35" grpId="0" animBg="1"/>
      <p:bldP spid="36" grpId="0" animBg="1"/>
      <p:bldP spid="22" grpId="0" animBg="1"/>
      <p:bldP spid="24" grpId="0"/>
      <p:bldP spid="32" grpId="1"/>
      <p:bldP spid="28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5293117-736D-2F49-84CF-248FE195D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000"/>
              <a:t>G1: Register shelter information</a:t>
            </a:r>
          </a:p>
          <a:p>
            <a:pPr lvl="1"/>
            <a:r>
              <a:rPr lang="en-US" altLang="ja-JP" sz="1800"/>
              <a:t>Shelter name, address, </a:t>
            </a:r>
            <a:r>
              <a:rPr lang="en-US" altLang="ja-JP" sz="1800" err="1"/>
              <a:t>lat</a:t>
            </a:r>
            <a:r>
              <a:rPr lang="en-US" altLang="ja-JP" sz="1800"/>
              <a:t>, </a:t>
            </a:r>
            <a:r>
              <a:rPr lang="en-US" altLang="ja-JP" sz="1800" err="1"/>
              <a:t>lng</a:t>
            </a:r>
            <a:r>
              <a:rPr lang="en-US" altLang="ja-JP" sz="1800"/>
              <a:t>, capacity, description</a:t>
            </a:r>
          </a:p>
          <a:p>
            <a:r>
              <a:rPr lang="en-US" altLang="ja-JP" sz="2000"/>
              <a:t>G2: Check status</a:t>
            </a:r>
          </a:p>
          <a:p>
            <a:pPr lvl="1"/>
            <a:r>
              <a:rPr lang="en-US" altLang="ja-JP" sz="1800"/>
              <a:t>System shows the current status of every shelter</a:t>
            </a:r>
          </a:p>
          <a:p>
            <a:pPr lvl="1"/>
            <a:r>
              <a:rPr lang="en-US" altLang="ja-JP" sz="1800"/>
              <a:t>Staff checks if the status matches the real situation</a:t>
            </a:r>
          </a:p>
          <a:p>
            <a:r>
              <a:rPr lang="en-US" altLang="ja-JP" sz="2000"/>
              <a:t>G3: Confirm safety of particular citizen</a:t>
            </a:r>
          </a:p>
          <a:p>
            <a:pPr lvl="1"/>
            <a:r>
              <a:rPr lang="en-US" altLang="ja-JP" sz="1800"/>
              <a:t>System shows the list of evacuated citizens at every shelter</a:t>
            </a:r>
          </a:p>
          <a:p>
            <a:pPr lvl="1"/>
            <a:r>
              <a:rPr lang="en-US" altLang="ja-JP" sz="1800"/>
              <a:t>Staff confirms the safety of any particular citizen</a:t>
            </a:r>
            <a:endParaRPr kumimoji="1" lang="ja-JP" altLang="en-US" sz="20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4C66C84-15D2-E84B-B4B9-DD0D72DBE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29" y="464432"/>
            <a:ext cx="8122096" cy="533400"/>
          </a:xfrm>
        </p:spPr>
        <p:txBody>
          <a:bodyPr/>
          <a:lstStyle/>
          <a:p>
            <a:r>
              <a:rPr lang="en-US" altLang="ja-JP"/>
              <a:t>Local Government’s Use Cases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AE9FC2-A9E3-A443-B9EB-A55DC9E7B0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6</a:t>
            </a:fld>
            <a:endParaRPr lang="en-US" altLang="ja-JP"/>
          </a:p>
        </p:txBody>
      </p:sp>
      <p:grpSp>
        <p:nvGrpSpPr>
          <p:cNvPr id="11" name="グループ化 10"/>
          <p:cNvGrpSpPr/>
          <p:nvPr/>
        </p:nvGrpSpPr>
        <p:grpSpPr>
          <a:xfrm>
            <a:off x="6684895" y="3775931"/>
            <a:ext cx="2352572" cy="2771361"/>
            <a:chOff x="6776938" y="3763803"/>
            <a:chExt cx="2352572" cy="2771361"/>
          </a:xfrm>
        </p:grpSpPr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26F64923-7E1B-324C-B390-DF397E7ED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62133" y="3763803"/>
              <a:ext cx="1513424" cy="1256142"/>
            </a:xfrm>
            <a:prstGeom prst="rect">
              <a:avLst/>
            </a:prstGeom>
          </p:spPr>
        </p:pic>
        <p:sp>
          <p:nvSpPr>
            <p:cNvPr id="35" name="右矢印 34">
              <a:extLst>
                <a:ext uri="{FF2B5EF4-FFF2-40B4-BE49-F238E27FC236}">
                  <a16:creationId xmlns:a16="http://schemas.microsoft.com/office/drawing/2014/main" id="{6333A1FC-6BDD-DD41-B1B7-D79C83840012}"/>
                </a:ext>
              </a:extLst>
            </p:cNvPr>
            <p:cNvSpPr/>
            <p:nvPr/>
          </p:nvSpPr>
          <p:spPr>
            <a:xfrm flipH="1">
              <a:off x="6776938" y="5231430"/>
              <a:ext cx="730763" cy="657463"/>
            </a:xfrm>
            <a:prstGeom prst="rightArrow">
              <a:avLst>
                <a:gd name="adj1" fmla="val 51569"/>
                <a:gd name="adj2" fmla="val 46839"/>
              </a:avLst>
            </a:prstGeom>
            <a:solidFill>
              <a:srgbClr val="00206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7562133" y="4960819"/>
              <a:ext cx="1567377" cy="15743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ja-JP" sz="1200">
                  <a:solidFill>
                    <a:schemeClr val="tx1"/>
                  </a:solidFill>
                </a:rPr>
                <a:t>SHELTER NAME:</a:t>
              </a:r>
            </a:p>
            <a:p>
              <a:r>
                <a:rPr kumimoji="1" lang="en-US" altLang="ja-JP" sz="1200">
                  <a:solidFill>
                    <a:schemeClr val="tx1"/>
                  </a:solidFill>
                </a:rPr>
                <a:t>         A High School</a:t>
              </a:r>
            </a:p>
            <a:p>
              <a:r>
                <a:rPr lang="en-US" altLang="ja-JP" sz="1200">
                  <a:solidFill>
                    <a:schemeClr val="tx1"/>
                  </a:solidFill>
                </a:rPr>
                <a:t>ADDRESS:</a:t>
              </a:r>
            </a:p>
            <a:p>
              <a:r>
                <a:rPr kumimoji="1" lang="en-US" altLang="ja-JP" sz="1200">
                  <a:solidFill>
                    <a:schemeClr val="tx1"/>
                  </a:solidFill>
                </a:rPr>
                <a:t>            XX town 1-2</a:t>
              </a:r>
            </a:p>
            <a:p>
              <a:r>
                <a:rPr lang="en-US" altLang="ja-JP" sz="1200" err="1">
                  <a:solidFill>
                    <a:schemeClr val="tx1"/>
                  </a:solidFill>
                </a:rPr>
                <a:t>Lat-Lng</a:t>
              </a:r>
              <a:r>
                <a:rPr lang="en-US" altLang="ja-JP" sz="1200">
                  <a:solidFill>
                    <a:schemeClr val="tx1"/>
                  </a:solidFill>
                </a:rPr>
                <a:t>:</a:t>
              </a:r>
              <a:br>
                <a:rPr lang="en-US" altLang="ja-JP" sz="1200">
                  <a:solidFill>
                    <a:schemeClr val="tx1"/>
                  </a:solidFill>
                </a:rPr>
              </a:br>
              <a:r>
                <a:rPr lang="en-US" altLang="ja-JP" sz="1200">
                  <a:solidFill>
                    <a:schemeClr val="tx1"/>
                  </a:solidFill>
                </a:rPr>
                <a:t>   </a:t>
              </a:r>
              <a:r>
                <a:rPr lang="en-US" altLang="ja-JP" sz="12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rPr>
                <a:t>134.6867,34.8434</a:t>
              </a:r>
              <a:br>
                <a:rPr lang="en-US" altLang="ja-JP" sz="12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rPr>
              </a:br>
              <a:r>
                <a:rPr lang="en-US" altLang="ja-JP" sz="120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rPr>
                <a:t>Max # of families</a:t>
              </a:r>
              <a:r>
                <a:rPr lang="en-US" altLang="ja-JP" sz="120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ja-JP" sz="1200">
                  <a:solidFill>
                    <a:schemeClr val="tx1"/>
                  </a:solidFill>
                </a:rPr>
                <a:t>                            50</a:t>
              </a:r>
            </a:p>
            <a:p>
              <a:r>
                <a:rPr kumimoji="1" lang="en-US" altLang="ja-JP" sz="1200">
                  <a:solidFill>
                    <a:schemeClr val="tx1"/>
                  </a:solidFill>
                </a:rPr>
                <a:t>       </a:t>
              </a:r>
              <a:endParaRPr kumimoji="1" lang="ja-JP" altLang="en-US" sz="1200">
                <a:solidFill>
                  <a:schemeClr val="tx1"/>
                </a:solidFill>
              </a:endParaRPr>
            </a:p>
          </p:txBody>
        </p:sp>
      </p:grpSp>
      <p:pic>
        <p:nvPicPr>
          <p:cNvPr id="39" name="図 38">
            <a:extLst>
              <a:ext uri="{FF2B5EF4-FFF2-40B4-BE49-F238E27FC236}">
                <a16:creationId xmlns:a16="http://schemas.microsoft.com/office/drawing/2014/main" id="{1F659714-15BE-2744-8109-4B5A5F6028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7762" y="4914363"/>
            <a:ext cx="1553925" cy="1838965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43B747D9-5BE5-C243-9649-73BF6E4DE85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03" y="3734110"/>
            <a:ext cx="1152286" cy="1226473"/>
          </a:xfrm>
          <a:prstGeom prst="rect">
            <a:avLst/>
          </a:prstGeom>
        </p:spPr>
      </p:pic>
      <p:grpSp>
        <p:nvGrpSpPr>
          <p:cNvPr id="10" name="グループ化 9"/>
          <p:cNvGrpSpPr/>
          <p:nvPr/>
        </p:nvGrpSpPr>
        <p:grpSpPr>
          <a:xfrm>
            <a:off x="343691" y="3717032"/>
            <a:ext cx="5319412" cy="2767529"/>
            <a:chOff x="343691" y="3717032"/>
            <a:chExt cx="5319412" cy="2767529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343691" y="4254044"/>
              <a:ext cx="1876565" cy="2230517"/>
              <a:chOff x="-32877" y="4333225"/>
              <a:chExt cx="1876565" cy="2230517"/>
            </a:xfrm>
          </p:grpSpPr>
          <p:pic>
            <p:nvPicPr>
              <p:cNvPr id="45" name="図 44">
                <a:extLst>
                  <a:ext uri="{FF2B5EF4-FFF2-40B4-BE49-F238E27FC236}">
                    <a16:creationId xmlns:a16="http://schemas.microsoft.com/office/drawing/2014/main" id="{33B05625-C432-234A-86DD-A9E63A535F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7363" y="4830952"/>
                <a:ext cx="1726325" cy="1732790"/>
              </a:xfrm>
              <a:prstGeom prst="rect">
                <a:avLst/>
              </a:prstGeom>
            </p:spPr>
          </p:pic>
          <p:sp>
            <p:nvSpPr>
              <p:cNvPr id="52" name="円形吹き出し 51">
                <a:extLst>
                  <a:ext uri="{FF2B5EF4-FFF2-40B4-BE49-F238E27FC236}">
                    <a16:creationId xmlns:a16="http://schemas.microsoft.com/office/drawing/2014/main" id="{20CFFE33-DBFC-6343-A080-817572C18030}"/>
                  </a:ext>
                </a:extLst>
              </p:cNvPr>
              <p:cNvSpPr/>
              <p:nvPr/>
            </p:nvSpPr>
            <p:spPr>
              <a:xfrm>
                <a:off x="457884" y="5930689"/>
                <a:ext cx="204635" cy="147785"/>
              </a:xfrm>
              <a:prstGeom prst="wedgeEllipseCallout">
                <a:avLst>
                  <a:gd name="adj1" fmla="val 2539"/>
                  <a:gd name="adj2" fmla="val 106260"/>
                </a:avLst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円形吹き出し 52">
                <a:extLst>
                  <a:ext uri="{FF2B5EF4-FFF2-40B4-BE49-F238E27FC236}">
                    <a16:creationId xmlns:a16="http://schemas.microsoft.com/office/drawing/2014/main" id="{14BDF753-0824-7943-8519-9992CB057B0B}"/>
                  </a:ext>
                </a:extLst>
              </p:cNvPr>
              <p:cNvSpPr/>
              <p:nvPr/>
            </p:nvSpPr>
            <p:spPr>
              <a:xfrm>
                <a:off x="893056" y="5315511"/>
                <a:ext cx="204635" cy="147785"/>
              </a:xfrm>
              <a:prstGeom prst="wedgeEllipseCallout">
                <a:avLst>
                  <a:gd name="adj1" fmla="val 2539"/>
                  <a:gd name="adj2" fmla="val 10626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円形吹き出し 53">
                <a:extLst>
                  <a:ext uri="{FF2B5EF4-FFF2-40B4-BE49-F238E27FC236}">
                    <a16:creationId xmlns:a16="http://schemas.microsoft.com/office/drawing/2014/main" id="{E8F73617-D25E-9C43-B45A-F0C01B704ECB}"/>
                  </a:ext>
                </a:extLst>
              </p:cNvPr>
              <p:cNvSpPr/>
              <p:nvPr/>
            </p:nvSpPr>
            <p:spPr>
              <a:xfrm>
                <a:off x="175230" y="5000816"/>
                <a:ext cx="204635" cy="147785"/>
              </a:xfrm>
              <a:prstGeom prst="wedgeEllipseCallout">
                <a:avLst>
                  <a:gd name="adj1" fmla="val 2539"/>
                  <a:gd name="adj2" fmla="val 10626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円形吹き出し 54">
                <a:extLst>
                  <a:ext uri="{FF2B5EF4-FFF2-40B4-BE49-F238E27FC236}">
                    <a16:creationId xmlns:a16="http://schemas.microsoft.com/office/drawing/2014/main" id="{8D765C1E-B21F-464F-A40C-F5253D6E1DE7}"/>
                  </a:ext>
                </a:extLst>
              </p:cNvPr>
              <p:cNvSpPr/>
              <p:nvPr/>
            </p:nvSpPr>
            <p:spPr>
              <a:xfrm>
                <a:off x="1305350" y="5561065"/>
                <a:ext cx="204635" cy="147785"/>
              </a:xfrm>
              <a:prstGeom prst="wedgeEllipseCallout">
                <a:avLst>
                  <a:gd name="adj1" fmla="val 2539"/>
                  <a:gd name="adj2" fmla="val 10626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BD55605B-531D-7E4A-8450-C513EFAC016B}"/>
                  </a:ext>
                </a:extLst>
              </p:cNvPr>
              <p:cNvSpPr txBox="1"/>
              <p:nvPr/>
            </p:nvSpPr>
            <p:spPr>
              <a:xfrm>
                <a:off x="-32877" y="5245892"/>
                <a:ext cx="8174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900">
                    <a:latin typeface="+mj-lt"/>
                  </a:rPr>
                  <a:t>Crowded</a:t>
                </a:r>
                <a:endParaRPr kumimoji="1" lang="ja-JP" altLang="en-US" sz="900">
                  <a:latin typeface="+mj-lt"/>
                </a:endParaRPr>
              </a:p>
            </p:txBody>
          </p:sp>
          <p:pic>
            <p:nvPicPr>
              <p:cNvPr id="72" name="図 71">
                <a:extLst>
                  <a:ext uri="{FF2B5EF4-FFF2-40B4-BE49-F238E27FC236}">
                    <a16:creationId xmlns:a16="http://schemas.microsoft.com/office/drawing/2014/main" id="{F7C998EE-6D72-4E41-826A-99F91A3B9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81" y="4333225"/>
                <a:ext cx="657957" cy="627594"/>
              </a:xfrm>
              <a:prstGeom prst="rect">
                <a:avLst/>
              </a:prstGeom>
            </p:spPr>
          </p:pic>
        </p:grpSp>
        <p:grpSp>
          <p:nvGrpSpPr>
            <p:cNvPr id="7" name="グループ化 6"/>
            <p:cNvGrpSpPr/>
            <p:nvPr/>
          </p:nvGrpSpPr>
          <p:grpSpPr>
            <a:xfrm>
              <a:off x="3370452" y="3717032"/>
              <a:ext cx="2292651" cy="1520276"/>
              <a:chOff x="3370452" y="3717032"/>
              <a:chExt cx="2292651" cy="1520276"/>
            </a:xfrm>
          </p:grpSpPr>
          <p:sp>
            <p:nvSpPr>
              <p:cNvPr id="41" name="星 7 40">
                <a:extLst>
                  <a:ext uri="{FF2B5EF4-FFF2-40B4-BE49-F238E27FC236}">
                    <a16:creationId xmlns:a16="http://schemas.microsoft.com/office/drawing/2014/main" id="{FDA2A291-9856-784D-B07A-9807371D5AE9}"/>
                  </a:ext>
                </a:extLst>
              </p:cNvPr>
              <p:cNvSpPr/>
              <p:nvPr/>
            </p:nvSpPr>
            <p:spPr>
              <a:xfrm>
                <a:off x="3370452" y="3717032"/>
                <a:ext cx="2292651" cy="1520276"/>
              </a:xfrm>
              <a:prstGeom prst="star7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2" name="図 41">
                <a:extLst>
                  <a:ext uri="{FF2B5EF4-FFF2-40B4-BE49-F238E27FC236}">
                    <a16:creationId xmlns:a16="http://schemas.microsoft.com/office/drawing/2014/main" id="{E02605AF-22E6-C94D-8F75-3C2EE677B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18259" y="3900296"/>
                <a:ext cx="1272168" cy="954126"/>
              </a:xfrm>
              <a:prstGeom prst="rect">
                <a:avLst/>
              </a:prstGeom>
            </p:spPr>
          </p:pic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269CB33C-B5F9-0340-9C60-AA1A868B4FD5}"/>
                  </a:ext>
                </a:extLst>
              </p:cNvPr>
              <p:cNvSpPr txBox="1"/>
              <p:nvPr/>
            </p:nvSpPr>
            <p:spPr>
              <a:xfrm>
                <a:off x="3995936" y="4854422"/>
                <a:ext cx="1109261" cy="270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1100">
                    <a:solidFill>
                      <a:srgbClr val="C00000"/>
                    </a:solidFill>
                    <a:latin typeface="+mj-lt"/>
                  </a:rPr>
                  <a:t>Disaster Alert</a:t>
                </a:r>
                <a:endParaRPr kumimoji="1" lang="ja-JP" altLang="en-US" sz="1100">
                  <a:solidFill>
                    <a:srgbClr val="C00000"/>
                  </a:solidFill>
                  <a:latin typeface="+mj-lt"/>
                </a:endParaRPr>
              </a:p>
            </p:txBody>
          </p:sp>
        </p:grpSp>
      </p:grpSp>
      <p:graphicFrame>
        <p:nvGraphicFramePr>
          <p:cNvPr id="47" name="表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398808"/>
              </p:ext>
            </p:extLst>
          </p:nvPr>
        </p:nvGraphicFramePr>
        <p:xfrm>
          <a:off x="1921861" y="4467328"/>
          <a:ext cx="369668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172">
                  <a:extLst>
                    <a:ext uri="{9D8B030D-6E8A-4147-A177-3AD203B41FA5}">
                      <a16:colId xmlns:a16="http://schemas.microsoft.com/office/drawing/2014/main" val="2414307052"/>
                    </a:ext>
                  </a:extLst>
                </a:gridCol>
                <a:gridCol w="924172">
                  <a:extLst>
                    <a:ext uri="{9D8B030D-6E8A-4147-A177-3AD203B41FA5}">
                      <a16:colId xmlns:a16="http://schemas.microsoft.com/office/drawing/2014/main" val="2904814792"/>
                    </a:ext>
                  </a:extLst>
                </a:gridCol>
                <a:gridCol w="924172">
                  <a:extLst>
                    <a:ext uri="{9D8B030D-6E8A-4147-A177-3AD203B41FA5}">
                      <a16:colId xmlns:a16="http://schemas.microsoft.com/office/drawing/2014/main" val="4259491208"/>
                    </a:ext>
                  </a:extLst>
                </a:gridCol>
                <a:gridCol w="924172">
                  <a:extLst>
                    <a:ext uri="{9D8B030D-6E8A-4147-A177-3AD203B41FA5}">
                      <a16:colId xmlns:a16="http://schemas.microsoft.com/office/drawing/2014/main" val="441869269"/>
                    </a:ext>
                  </a:extLst>
                </a:gridCol>
              </a:tblGrid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>
                          <a:solidFill>
                            <a:schemeClr val="bg1"/>
                          </a:solidFill>
                        </a:rPr>
                        <a:t>Shelter name</a:t>
                      </a:r>
                      <a:endParaRPr kumimoji="1" lang="ja-JP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E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>
                          <a:solidFill>
                            <a:schemeClr val="bg1"/>
                          </a:solidFill>
                        </a:rPr>
                        <a:t>Address</a:t>
                      </a:r>
                      <a:endParaRPr kumimoji="1" lang="ja-JP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E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>
                          <a:solidFill>
                            <a:schemeClr val="bg1"/>
                          </a:solidFill>
                        </a:rPr>
                        <a:t>Max # of families</a:t>
                      </a:r>
                      <a:endParaRPr kumimoji="1" lang="ja-JP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E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>
                          <a:solidFill>
                            <a:schemeClr val="bg1"/>
                          </a:solidFill>
                        </a:rPr>
                        <a:t>Current status</a:t>
                      </a:r>
                      <a:endParaRPr kumimoji="1" lang="ja-JP" altLang="en-US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E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118326"/>
                  </a:ext>
                </a:extLst>
              </a:tr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/>
                        <a:t>A</a:t>
                      </a:r>
                      <a:r>
                        <a:rPr kumimoji="1" lang="en-US" altLang="ja-JP" sz="1200" baseline="0"/>
                        <a:t> high school</a:t>
                      </a:r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/>
                        <a:t>XX town</a:t>
                      </a:r>
                      <a:r>
                        <a:rPr kumimoji="1" lang="en-US" altLang="ja-JP" sz="1200" baseline="0"/>
                        <a:t> 1-2</a:t>
                      </a:r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/>
                        <a:t>50</a:t>
                      </a:r>
                      <a:endParaRPr kumimoji="1" lang="ja-JP" alt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>
                          <a:solidFill>
                            <a:srgbClr val="FF0000"/>
                          </a:solidFill>
                        </a:rPr>
                        <a:t>48</a:t>
                      </a:r>
                      <a:endParaRPr kumimoji="1" lang="ja-JP" altLang="en-US" sz="180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274298"/>
                  </a:ext>
                </a:extLst>
              </a:tr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/>
                        <a:t>B element.</a:t>
                      </a:r>
                      <a:r>
                        <a:rPr kumimoji="1" lang="en-US" altLang="ja-JP" sz="1200" baseline="0"/>
                        <a:t> school</a:t>
                      </a:r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/>
                        <a:t>YY town 4-5</a:t>
                      </a:r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/>
                        <a:t>30</a:t>
                      </a:r>
                      <a:endParaRPr kumimoji="1" lang="ja-JP" alt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>
                          <a:solidFill>
                            <a:srgbClr val="FE8100"/>
                          </a:solidFill>
                        </a:rPr>
                        <a:t>20</a:t>
                      </a:r>
                      <a:endParaRPr kumimoji="1" lang="ja-JP" altLang="en-US" sz="1800">
                        <a:solidFill>
                          <a:srgbClr val="FE81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768924"/>
                  </a:ext>
                </a:extLst>
              </a:tr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/>
                        <a:t>C comm.</a:t>
                      </a:r>
                      <a:r>
                        <a:rPr kumimoji="1" lang="en-US" altLang="ja-JP" sz="1200" baseline="0"/>
                        <a:t> center</a:t>
                      </a:r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/>
                        <a:t>YY</a:t>
                      </a:r>
                      <a:r>
                        <a:rPr kumimoji="1" lang="en-US" altLang="ja-JP" sz="1200" baseline="0"/>
                        <a:t> town 11-4</a:t>
                      </a:r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/>
                        <a:t>10</a:t>
                      </a:r>
                      <a:endParaRPr kumimoji="1" lang="ja-JP" alt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>
                          <a:solidFill>
                            <a:srgbClr val="FE8100"/>
                          </a:solidFill>
                        </a:rPr>
                        <a:t>6</a:t>
                      </a:r>
                      <a:endParaRPr kumimoji="1" lang="ja-JP" altLang="en-US" sz="1800">
                        <a:solidFill>
                          <a:srgbClr val="FE81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227298"/>
                  </a:ext>
                </a:extLst>
              </a:tr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/>
                        <a:t>D sports center</a:t>
                      </a:r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/>
                        <a:t>WW town 8-9</a:t>
                      </a:r>
                      <a:endParaRPr kumimoji="1" lang="ja-JP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/>
                        <a:t>125</a:t>
                      </a:r>
                      <a:endParaRPr kumimoji="1" lang="ja-JP" altLang="en-US" sz="1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>
                          <a:solidFill>
                            <a:srgbClr val="008000"/>
                          </a:solidFill>
                        </a:rPr>
                        <a:t>22</a:t>
                      </a:r>
                      <a:endParaRPr kumimoji="1" lang="ja-JP" altLang="en-US" sz="180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487853"/>
                  </a:ext>
                </a:extLst>
              </a:tr>
            </a:tbl>
          </a:graphicData>
        </a:graphic>
      </p:graphicFrame>
      <p:sp>
        <p:nvSpPr>
          <p:cNvPr id="73" name="四角形吹き出し 72">
            <a:extLst>
              <a:ext uri="{FF2B5EF4-FFF2-40B4-BE49-F238E27FC236}">
                <a16:creationId xmlns:a16="http://schemas.microsoft.com/office/drawing/2014/main" id="{CE7BF063-7ECA-244A-8AB6-E9488E0FA8EF}"/>
              </a:ext>
            </a:extLst>
          </p:cNvPr>
          <p:cNvSpPr/>
          <p:nvPr/>
        </p:nvSpPr>
        <p:spPr>
          <a:xfrm>
            <a:off x="2576908" y="5023939"/>
            <a:ext cx="1955282" cy="1661966"/>
          </a:xfrm>
          <a:prstGeom prst="wedgeRectCallout">
            <a:avLst>
              <a:gd name="adj1" fmla="val 87946"/>
              <a:gd name="adj2" fmla="val 44608"/>
            </a:avLst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r>
              <a:rPr lang="en-US" altLang="ja-JP" sz="1400">
                <a:solidFill>
                  <a:schemeClr val="tx1"/>
                </a:solidFill>
              </a:rPr>
              <a:t>List of Citizens</a:t>
            </a:r>
            <a:br>
              <a:rPr lang="en-US" altLang="ja-JP" sz="1400">
                <a:solidFill>
                  <a:schemeClr val="tx1"/>
                </a:solidFill>
              </a:rPr>
            </a:br>
            <a:r>
              <a:rPr lang="en-US" altLang="ja-JP" sz="1400" b="1">
                <a:solidFill>
                  <a:schemeClr val="tx1"/>
                </a:solidFill>
              </a:rPr>
              <a:t>D sports Center </a:t>
            </a:r>
          </a:p>
          <a:p>
            <a:r>
              <a:rPr lang="en-US" altLang="ja-JP" sz="1400">
                <a:solidFill>
                  <a:schemeClr val="tx1"/>
                </a:solidFill>
              </a:rPr>
              <a:t>-----------------------------</a:t>
            </a:r>
          </a:p>
          <a:p>
            <a:r>
              <a:rPr lang="en-US" altLang="ja-JP" sz="1200">
                <a:solidFill>
                  <a:schemeClr val="tx1"/>
                </a:solidFill>
              </a:rPr>
              <a:t>NAME     CHECK-IN   #</a:t>
            </a:r>
          </a:p>
          <a:p>
            <a:r>
              <a:rPr lang="en-US" altLang="ja-JP" sz="1200">
                <a:solidFill>
                  <a:schemeClr val="tx1"/>
                </a:solidFill>
              </a:rPr>
              <a:t>---------------------------------</a:t>
            </a:r>
          </a:p>
          <a:p>
            <a:r>
              <a:rPr lang="en-US" altLang="ja-JP" sz="1200" err="1">
                <a:solidFill>
                  <a:schemeClr val="tx1"/>
                </a:solidFill>
              </a:rPr>
              <a:t>Nakada</a:t>
            </a:r>
            <a:r>
              <a:rPr lang="en-US" altLang="ja-JP" sz="1200">
                <a:solidFill>
                  <a:schemeClr val="tx1"/>
                </a:solidFill>
              </a:rPr>
              <a:t> H.</a:t>
            </a:r>
            <a:r>
              <a:rPr lang="ja-JP" altLang="en-US" sz="1200">
                <a:solidFill>
                  <a:schemeClr val="tx1"/>
                </a:solidFill>
              </a:rPr>
              <a:t>　 </a:t>
            </a:r>
            <a:r>
              <a:rPr lang="en-US" altLang="ja-JP" sz="1200">
                <a:solidFill>
                  <a:schemeClr val="tx1"/>
                </a:solidFill>
              </a:rPr>
              <a:t>12:00      5</a:t>
            </a:r>
          </a:p>
          <a:p>
            <a:r>
              <a:rPr lang="en-US" altLang="ja-JP" sz="1200" err="1">
                <a:solidFill>
                  <a:schemeClr val="tx1"/>
                </a:solidFill>
              </a:rPr>
              <a:t>Murotani</a:t>
            </a:r>
            <a:r>
              <a:rPr lang="en-US" altLang="ja-JP" sz="1200">
                <a:solidFill>
                  <a:schemeClr val="tx1"/>
                </a:solidFill>
              </a:rPr>
              <a:t> T.   12:05      4 </a:t>
            </a:r>
          </a:p>
          <a:p>
            <a:r>
              <a:rPr lang="ja-JP" altLang="en-US" sz="1200">
                <a:solidFill>
                  <a:schemeClr val="tx1"/>
                </a:solidFill>
              </a:rPr>
              <a:t>：</a:t>
            </a:r>
          </a:p>
        </p:txBody>
      </p:sp>
      <p:pic>
        <p:nvPicPr>
          <p:cNvPr id="13" name="オーディオ 12">
            <a:hlinkClick r:id="" action="ppaction://media"/>
            <a:extLst>
              <a:ext uri="{FF2B5EF4-FFF2-40B4-BE49-F238E27FC236}">
                <a16:creationId xmlns:a16="http://schemas.microsoft.com/office/drawing/2014/main" id="{5D151C18-E126-1841-80A9-72EEC48B3D9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1202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67"/>
    </mc:Choice>
    <mc:Fallback>
      <p:transition spd="slow" advTm="47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7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System Architecture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1000" y="1066800"/>
            <a:ext cx="8382000" cy="814694"/>
          </a:xfrm>
        </p:spPr>
        <p:txBody>
          <a:bodyPr/>
          <a:lstStyle/>
          <a:p>
            <a:r>
              <a:rPr kumimoji="1" lang="en-US" altLang="ja-JP"/>
              <a:t>Implement Shelter </a:t>
            </a:r>
            <a:r>
              <a:rPr kumimoji="1" lang="en-US" altLang="ja-JP" err="1"/>
              <a:t>Navi</a:t>
            </a:r>
            <a:r>
              <a:rPr kumimoji="1" lang="en-US" altLang="ja-JP"/>
              <a:t> as Web Application</a:t>
            </a:r>
          </a:p>
          <a:p>
            <a:pPr lvl="1"/>
            <a:r>
              <a:rPr lang="en-US" altLang="ja-JP"/>
              <a:t>Server Side: Layered Architecture with REST-API</a:t>
            </a:r>
          </a:p>
          <a:p>
            <a:pPr lvl="2"/>
            <a:r>
              <a:rPr lang="en-US" altLang="ja-JP"/>
              <a:t>Java Web Service with Spring Boot </a:t>
            </a:r>
          </a:p>
          <a:p>
            <a:pPr lvl="2"/>
            <a:r>
              <a:rPr lang="en-US" altLang="ja-JP"/>
              <a:t>Integrated with Google Maps  </a:t>
            </a:r>
          </a:p>
          <a:p>
            <a:pPr lvl="1"/>
            <a:r>
              <a:rPr kumimoji="1" lang="en-US" altLang="ja-JP"/>
              <a:t>Client Side: </a:t>
            </a:r>
            <a:r>
              <a:rPr lang="en-US" altLang="ja-JP"/>
              <a:t>HTML/JS on Web browser</a:t>
            </a:r>
          </a:p>
          <a:p>
            <a:pPr lvl="2"/>
            <a:r>
              <a:rPr lang="en-US" altLang="ja-JP"/>
              <a:t>Responsive Web design with Bootstrap</a:t>
            </a:r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7</a:t>
            </a:fld>
            <a:endParaRPr lang="en-US" altLang="ja-JP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CE5E787-7B47-7F40-A10F-97652D25A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645" y="4810067"/>
            <a:ext cx="546489" cy="62456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B5C9458-3CF1-1E44-B771-11DB70E566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891" t="-9180" r="1891" b="40320"/>
          <a:stretch/>
        </p:blipFill>
        <p:spPr>
          <a:xfrm flipH="1">
            <a:off x="676086" y="3674392"/>
            <a:ext cx="967168" cy="83084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CDFA1F9-2423-E64B-A6E8-664E300D86A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4482"/>
          <a:stretch/>
        </p:blipFill>
        <p:spPr>
          <a:xfrm flipH="1">
            <a:off x="155755" y="4230885"/>
            <a:ext cx="815438" cy="7318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EF1920E-D11C-8340-9CF3-00C77BDD94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0239" y="3988865"/>
            <a:ext cx="496928" cy="49692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3686F5C-9AB2-DA40-A0D2-7F8F187A0A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132467" y="4783000"/>
            <a:ext cx="480073" cy="50801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28" y="4040166"/>
            <a:ext cx="698895" cy="698895"/>
          </a:xfrm>
          <a:prstGeom prst="rect">
            <a:avLst/>
          </a:prstGeom>
        </p:spPr>
      </p:pic>
      <p:pic>
        <p:nvPicPr>
          <p:cNvPr id="1026" name="Picture 2" descr="https://1.bp.blogspot.com/-korV00hkoBQ/UnXnURDGAhI/AAAAAAAAaM4/-meAoF-m8Lo/s800/kaden_tablet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64" y="4571311"/>
            <a:ext cx="563301" cy="52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6F64923-7E1B-324C-B390-DF397E7EDD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418188" y="5491022"/>
            <a:ext cx="1064154" cy="88324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D12ACE35-7C6C-1A40-B5ED-670B5EE0B81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l="34106" t="5242" r="33201" b="22805"/>
          <a:stretch/>
        </p:blipFill>
        <p:spPr>
          <a:xfrm>
            <a:off x="7774986" y="5882647"/>
            <a:ext cx="330489" cy="431577"/>
          </a:xfrm>
          <a:prstGeom prst="rect">
            <a:avLst/>
          </a:prstGeom>
          <a:ln>
            <a:noFill/>
          </a:ln>
        </p:spPr>
      </p:pic>
      <p:pic>
        <p:nvPicPr>
          <p:cNvPr id="22" name="Picture 6" descr="MySQL logo PNG images 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470" y="5233180"/>
            <a:ext cx="723464" cy="40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Kotlin x IntelliJ で Spring Boot を動かす - dskst's diary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303" y="4271731"/>
            <a:ext cx="1145432" cy="54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13655" y="3889833"/>
            <a:ext cx="964448" cy="351425"/>
          </a:xfrm>
          <a:prstGeom prst="rect">
            <a:avLst/>
          </a:prstGeom>
        </p:spPr>
      </p:pic>
      <p:pic>
        <p:nvPicPr>
          <p:cNvPr id="25" name="Picture 34" descr="f:id:akurukurukuru:20180822131208j:image"/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425" y="4754085"/>
            <a:ext cx="998667" cy="50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401383" y="3702885"/>
            <a:ext cx="3637753" cy="2784812"/>
          </a:xfrm>
          <a:prstGeom prst="rect">
            <a:avLst/>
          </a:prstGeom>
          <a:noFill/>
          <a:ln>
            <a:solidFill>
              <a:srgbClr val="A65E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/>
          <p:cNvGrpSpPr/>
          <p:nvPr/>
        </p:nvGrpSpPr>
        <p:grpSpPr>
          <a:xfrm>
            <a:off x="5507652" y="3807042"/>
            <a:ext cx="2208940" cy="2559039"/>
            <a:chOff x="5030060" y="3844689"/>
            <a:chExt cx="2516992" cy="2559039"/>
          </a:xfrm>
        </p:grpSpPr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AEFB20F6-9D28-8F41-94E8-19AFC84C5B2D}"/>
                </a:ext>
              </a:extLst>
            </p:cNvPr>
            <p:cNvSpPr/>
            <p:nvPr/>
          </p:nvSpPr>
          <p:spPr>
            <a:xfrm>
              <a:off x="5030060" y="3844689"/>
              <a:ext cx="1228225" cy="4135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>
                  <a:solidFill>
                    <a:schemeClr val="accent4"/>
                  </a:solidFill>
                </a:rPr>
                <a:t>Citizen</a:t>
              </a:r>
              <a:br>
                <a:rPr lang="en-US" altLang="ja-JP" sz="1400">
                  <a:solidFill>
                    <a:schemeClr val="accent4"/>
                  </a:solidFill>
                </a:rPr>
              </a:br>
              <a:r>
                <a:rPr lang="en-US" altLang="ja-JP" sz="1400">
                  <a:solidFill>
                    <a:schemeClr val="accent4"/>
                  </a:solidFill>
                </a:rPr>
                <a:t>Web-API</a:t>
              </a:r>
              <a:endParaRPr kumimoji="1" lang="ja-JP" altLang="en-US" sz="1400">
                <a:solidFill>
                  <a:schemeClr val="accent4"/>
                </a:solidFill>
              </a:endParaRPr>
            </a:p>
          </p:txBody>
        </p:sp>
        <p:sp>
          <p:nvSpPr>
            <p:cNvPr id="16" name="フローチャート: 代替処理 15">
              <a:extLst>
                <a:ext uri="{FF2B5EF4-FFF2-40B4-BE49-F238E27FC236}">
                  <a16:creationId xmlns:a16="http://schemas.microsoft.com/office/drawing/2014/main" id="{610F43CF-D536-914C-A6B4-B1F305766CA4}"/>
                </a:ext>
              </a:extLst>
            </p:cNvPr>
            <p:cNvSpPr/>
            <p:nvPr/>
          </p:nvSpPr>
          <p:spPr>
            <a:xfrm>
              <a:off x="5030061" y="4833415"/>
              <a:ext cx="2473038" cy="441497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>
                  <a:solidFill>
                    <a:schemeClr val="tx1"/>
                  </a:solidFill>
                </a:rPr>
                <a:t>Business Logic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20" name="円柱 19">
              <a:extLst>
                <a:ext uri="{FF2B5EF4-FFF2-40B4-BE49-F238E27FC236}">
                  <a16:creationId xmlns:a16="http://schemas.microsoft.com/office/drawing/2014/main" id="{C8D710AB-0592-1B43-A5DD-AB35D27B1C69}"/>
                </a:ext>
              </a:extLst>
            </p:cNvPr>
            <p:cNvSpPr/>
            <p:nvPr/>
          </p:nvSpPr>
          <p:spPr>
            <a:xfrm>
              <a:off x="5063524" y="5363450"/>
              <a:ext cx="2439575" cy="508624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>
                  <a:solidFill>
                    <a:schemeClr val="tx1"/>
                  </a:solidFill>
                </a:rPr>
                <a:t>Data Base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26" name="フローチャート: 代替処理 25">
              <a:extLst>
                <a:ext uri="{FF2B5EF4-FFF2-40B4-BE49-F238E27FC236}">
                  <a16:creationId xmlns:a16="http://schemas.microsoft.com/office/drawing/2014/main" id="{610F43CF-D536-914C-A6B4-B1F305766CA4}"/>
                </a:ext>
              </a:extLst>
            </p:cNvPr>
            <p:cNvSpPr/>
            <p:nvPr/>
          </p:nvSpPr>
          <p:spPr>
            <a:xfrm>
              <a:off x="5030061" y="4336220"/>
              <a:ext cx="2473038" cy="426176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>
                  <a:solidFill>
                    <a:schemeClr val="tx1"/>
                  </a:solidFill>
                </a:rPr>
                <a:t>REST Controller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27" name="角丸四角形 26">
              <a:extLst>
                <a:ext uri="{FF2B5EF4-FFF2-40B4-BE49-F238E27FC236}">
                  <a16:creationId xmlns:a16="http://schemas.microsoft.com/office/drawing/2014/main" id="{AEFB20F6-9D28-8F41-94E8-19AFC84C5B2D}"/>
                </a:ext>
              </a:extLst>
            </p:cNvPr>
            <p:cNvSpPr/>
            <p:nvPr/>
          </p:nvSpPr>
          <p:spPr>
            <a:xfrm>
              <a:off x="6306385" y="3857615"/>
              <a:ext cx="1228224" cy="4135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>
                  <a:solidFill>
                    <a:schemeClr val="accent4"/>
                  </a:solidFill>
                </a:rPr>
                <a:t>Government </a:t>
              </a:r>
              <a:br>
                <a:rPr lang="en-US" altLang="ja-JP" sz="1200">
                  <a:solidFill>
                    <a:schemeClr val="accent4"/>
                  </a:solidFill>
                </a:rPr>
              </a:br>
              <a:r>
                <a:rPr lang="en-US" altLang="ja-JP" sz="1400">
                  <a:solidFill>
                    <a:schemeClr val="accent4"/>
                  </a:solidFill>
                </a:rPr>
                <a:t>Web-API</a:t>
              </a:r>
              <a:endParaRPr kumimoji="1" lang="ja-JP" altLang="en-US" sz="1400">
                <a:solidFill>
                  <a:schemeClr val="accent4"/>
                </a:solidFill>
              </a:endParaRPr>
            </a:p>
          </p:txBody>
        </p:sp>
        <p:sp>
          <p:nvSpPr>
            <p:cNvPr id="29" name="フローチャート: 代替処理 28">
              <a:extLst>
                <a:ext uri="{FF2B5EF4-FFF2-40B4-BE49-F238E27FC236}">
                  <a16:creationId xmlns:a16="http://schemas.microsoft.com/office/drawing/2014/main" id="{610F43CF-D536-914C-A6B4-B1F305766CA4}"/>
                </a:ext>
              </a:extLst>
            </p:cNvPr>
            <p:cNvSpPr/>
            <p:nvPr/>
          </p:nvSpPr>
          <p:spPr>
            <a:xfrm>
              <a:off x="5065719" y="5962231"/>
              <a:ext cx="2481333" cy="441497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>
                  <a:solidFill>
                    <a:schemeClr val="tx1"/>
                  </a:solidFill>
                </a:rPr>
                <a:t>Map Service</a:t>
              </a:r>
              <a:endParaRPr kumimoji="1" lang="ja-JP" altLang="en-US" sz="1600">
                <a:solidFill>
                  <a:schemeClr val="tx1"/>
                </a:solidFill>
              </a:endParaRPr>
            </a:p>
          </p:txBody>
        </p:sp>
      </p:grpSp>
      <p:sp>
        <p:nvSpPr>
          <p:cNvPr id="28" name="テキスト ボックス 27"/>
          <p:cNvSpPr txBox="1"/>
          <p:nvPr/>
        </p:nvSpPr>
        <p:spPr>
          <a:xfrm>
            <a:off x="7988943" y="5922879"/>
            <a:ext cx="1023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>
                <a:latin typeface="+mj-lt"/>
              </a:rPr>
              <a:t>Google Maps</a:t>
            </a:r>
            <a:br>
              <a:rPr kumimoji="1" lang="en-US" altLang="ja-JP" sz="1100">
                <a:latin typeface="+mj-lt"/>
              </a:rPr>
            </a:br>
            <a:r>
              <a:rPr kumimoji="1" lang="en-US" altLang="ja-JP" sz="1100">
                <a:latin typeface="+mj-lt"/>
              </a:rPr>
              <a:t>Platform</a:t>
            </a:r>
            <a:endParaRPr kumimoji="1" lang="ja-JP" altLang="en-US" sz="1100">
              <a:latin typeface="+mj-lt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5440395" y="3322069"/>
            <a:ext cx="1645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>
                <a:solidFill>
                  <a:srgbClr val="A65E09"/>
                </a:solidFill>
                <a:latin typeface="+mj-lt"/>
              </a:rPr>
              <a:t>Server-Side</a:t>
            </a:r>
            <a:endParaRPr kumimoji="1" lang="ja-JP" altLang="en-US" sz="2000">
              <a:solidFill>
                <a:srgbClr val="A65E09"/>
              </a:solidFill>
              <a:latin typeface="+mj-lt"/>
            </a:endParaRPr>
          </a:p>
        </p:txBody>
      </p:sp>
      <p:grpSp>
        <p:nvGrpSpPr>
          <p:cNvPr id="33" name="グループ化 32"/>
          <p:cNvGrpSpPr/>
          <p:nvPr/>
        </p:nvGrpSpPr>
        <p:grpSpPr>
          <a:xfrm>
            <a:off x="3163171" y="4581128"/>
            <a:ext cx="1419225" cy="1155849"/>
            <a:chOff x="3549650" y="2049949"/>
            <a:chExt cx="1419225" cy="1079500"/>
          </a:xfrm>
        </p:grpSpPr>
        <p:sp>
          <p:nvSpPr>
            <p:cNvPr id="34" name="雲 33"/>
            <p:cNvSpPr/>
            <p:nvPr/>
          </p:nvSpPr>
          <p:spPr>
            <a:xfrm>
              <a:off x="3549650" y="2049949"/>
              <a:ext cx="1419225" cy="1079500"/>
            </a:xfrm>
            <a:prstGeom prst="cloud">
              <a:avLst/>
            </a:prstGeom>
            <a:noFill/>
            <a:ln w="28575">
              <a:solidFill>
                <a:srgbClr val="006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3920707" y="2439270"/>
              <a:ext cx="872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200">
                  <a:latin typeface="+mj-lt"/>
                </a:rPr>
                <a:t>Internet</a:t>
              </a:r>
              <a:endParaRPr kumimoji="1" lang="ja-JP" altLang="en-US" sz="1200">
                <a:latin typeface="+mj-lt"/>
              </a:endParaRPr>
            </a:p>
          </p:txBody>
        </p:sp>
      </p:grpSp>
      <p:grpSp>
        <p:nvGrpSpPr>
          <p:cNvPr id="40" name="グループ化 39"/>
          <p:cNvGrpSpPr/>
          <p:nvPr/>
        </p:nvGrpSpPr>
        <p:grpSpPr>
          <a:xfrm>
            <a:off x="2624529" y="4929902"/>
            <a:ext cx="469548" cy="508013"/>
            <a:chOff x="2377593" y="4653136"/>
            <a:chExt cx="818987" cy="508013"/>
          </a:xfrm>
        </p:grpSpPr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72E1D1B3-9B63-E844-B78B-3D0DCCD19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593" y="5161149"/>
              <a:ext cx="757497" cy="0"/>
            </a:xfrm>
            <a:prstGeom prst="straightConnector1">
              <a:avLst/>
            </a:prstGeom>
            <a:ln w="698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943F637-7067-FB40-85CC-45ECA703EE73}"/>
                </a:ext>
              </a:extLst>
            </p:cNvPr>
            <p:cNvCxnSpPr>
              <a:cxnSpLocks/>
            </p:cNvCxnSpPr>
            <p:nvPr/>
          </p:nvCxnSpPr>
          <p:spPr>
            <a:xfrm>
              <a:off x="2409539" y="4653136"/>
              <a:ext cx="787041" cy="0"/>
            </a:xfrm>
            <a:prstGeom prst="straightConnector1">
              <a:avLst/>
            </a:prstGeom>
            <a:ln w="698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テキスト ボックス 46"/>
          <p:cNvSpPr txBox="1"/>
          <p:nvPr/>
        </p:nvSpPr>
        <p:spPr>
          <a:xfrm>
            <a:off x="118582" y="3279644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>
                <a:solidFill>
                  <a:srgbClr val="A65E09"/>
                </a:solidFill>
                <a:latin typeface="+mj-lt"/>
              </a:rPr>
              <a:t>Client-Side</a:t>
            </a:r>
            <a:endParaRPr kumimoji="1" lang="ja-JP" altLang="en-US" sz="2000">
              <a:solidFill>
                <a:srgbClr val="A65E09"/>
              </a:solidFill>
              <a:latin typeface="+mj-lt"/>
            </a:endParaRPr>
          </a:p>
        </p:txBody>
      </p:sp>
      <p:pic>
        <p:nvPicPr>
          <p:cNvPr id="48" name="図 47">
            <a:extLst>
              <a:ext uri="{FF2B5EF4-FFF2-40B4-BE49-F238E27FC236}">
                <a16:creationId xmlns:a16="http://schemas.microsoft.com/office/drawing/2014/main" id="{CD6B3275-0201-624C-BD17-4C34434A3F8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776" y="3658797"/>
            <a:ext cx="682558" cy="760422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1F659714-15BE-2744-8109-4B5A5F60283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29633" y="3647480"/>
            <a:ext cx="650644" cy="769994"/>
          </a:xfrm>
          <a:prstGeom prst="rect">
            <a:avLst/>
          </a:prstGeom>
        </p:spPr>
      </p:pic>
      <p:sp>
        <p:nvSpPr>
          <p:cNvPr id="50" name="テキスト ボックス 49"/>
          <p:cNvSpPr txBox="1"/>
          <p:nvPr/>
        </p:nvSpPr>
        <p:spPr>
          <a:xfrm>
            <a:off x="128137" y="5167672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>
                <a:latin typeface="+mj-lt"/>
              </a:rPr>
              <a:t>Citizens</a:t>
            </a:r>
            <a:endParaRPr kumimoji="1" lang="ja-JP" altLang="en-US" sz="1200">
              <a:latin typeface="+mj-lt"/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118582" y="6347798"/>
            <a:ext cx="1029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200">
                <a:latin typeface="+mj-lt"/>
              </a:rPr>
              <a:t>Government</a:t>
            </a:r>
            <a:endParaRPr kumimoji="1" lang="ja-JP" altLang="en-US" sz="1200">
              <a:latin typeface="+mj-lt"/>
            </a:endParaRPr>
          </a:p>
        </p:txBody>
      </p:sp>
      <p:pic>
        <p:nvPicPr>
          <p:cNvPr id="52" name="図 5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921" y="5697926"/>
            <a:ext cx="698895" cy="698895"/>
          </a:xfrm>
          <a:prstGeom prst="rect">
            <a:avLst/>
          </a:prstGeom>
        </p:spPr>
      </p:pic>
      <p:sp>
        <p:nvSpPr>
          <p:cNvPr id="53" name="正方形/長方形 52"/>
          <p:cNvSpPr/>
          <p:nvPr/>
        </p:nvSpPr>
        <p:spPr>
          <a:xfrm>
            <a:off x="142332" y="3719677"/>
            <a:ext cx="2413444" cy="1714950"/>
          </a:xfrm>
          <a:prstGeom prst="rect">
            <a:avLst/>
          </a:prstGeom>
          <a:noFill/>
          <a:ln>
            <a:solidFill>
              <a:srgbClr val="A65E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39809" y="5501525"/>
            <a:ext cx="2413444" cy="1085493"/>
          </a:xfrm>
          <a:prstGeom prst="rect">
            <a:avLst/>
          </a:prstGeom>
          <a:noFill/>
          <a:ln>
            <a:solidFill>
              <a:srgbClr val="A65E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5" name="グループ化 54"/>
          <p:cNvGrpSpPr/>
          <p:nvPr/>
        </p:nvGrpSpPr>
        <p:grpSpPr>
          <a:xfrm>
            <a:off x="4757115" y="4905045"/>
            <a:ext cx="469548" cy="508013"/>
            <a:chOff x="2377593" y="4653136"/>
            <a:chExt cx="818987" cy="508013"/>
          </a:xfrm>
        </p:grpSpPr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72E1D1B3-9B63-E844-B78B-3D0DCCD19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593" y="5161149"/>
              <a:ext cx="757497" cy="0"/>
            </a:xfrm>
            <a:prstGeom prst="straightConnector1">
              <a:avLst/>
            </a:prstGeom>
            <a:ln w="698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6943F637-7067-FB40-85CC-45ECA703EE73}"/>
                </a:ext>
              </a:extLst>
            </p:cNvPr>
            <p:cNvCxnSpPr>
              <a:cxnSpLocks/>
            </p:cNvCxnSpPr>
            <p:nvPr/>
          </p:nvCxnSpPr>
          <p:spPr>
            <a:xfrm>
              <a:off x="2409539" y="4653136"/>
              <a:ext cx="787041" cy="0"/>
            </a:xfrm>
            <a:prstGeom prst="straightConnector1">
              <a:avLst/>
            </a:prstGeom>
            <a:ln w="698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オーディオ 17">
            <a:hlinkClick r:id="" action="ppaction://media"/>
            <a:extLst>
              <a:ext uri="{FF2B5EF4-FFF2-40B4-BE49-F238E27FC236}">
                <a16:creationId xmlns:a16="http://schemas.microsoft.com/office/drawing/2014/main" id="{73FA6CE9-4CDB-F24D-AEEE-BE3EBD621E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56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30"/>
    </mc:Choice>
    <mc:Fallback>
      <p:transition spd="slow" advTm="41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5721E5-4252-AA48-9D0B-4875B6BE0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/>
              <a:t>Domain modeling</a:t>
            </a:r>
          </a:p>
          <a:p>
            <a:pPr lvl="1"/>
            <a:r>
              <a:rPr lang="en-US" altLang="ja-JP" b="1"/>
              <a:t>Shelter:</a:t>
            </a:r>
            <a:r>
              <a:rPr lang="en-US" altLang="ja-JP"/>
              <a:t> </a:t>
            </a:r>
            <a:r>
              <a:rPr lang="en-US" altLang="ja-JP" sz="1400" u="sng" err="1"/>
              <a:t>sid</a:t>
            </a:r>
            <a:r>
              <a:rPr lang="en-US" altLang="ja-JP" sz="1400" u="sng"/>
              <a:t>,</a:t>
            </a:r>
            <a:r>
              <a:rPr lang="en-US" altLang="ja-JP" sz="1400"/>
              <a:t> name, address, </a:t>
            </a:r>
            <a:r>
              <a:rPr lang="en-US" altLang="ja-JP" sz="1400" err="1"/>
              <a:t>lat</a:t>
            </a:r>
            <a:r>
              <a:rPr lang="en-US" altLang="ja-JP" sz="1400"/>
              <a:t>, </a:t>
            </a:r>
            <a:r>
              <a:rPr lang="en-US" altLang="ja-JP" sz="1400" err="1"/>
              <a:t>lng</a:t>
            </a:r>
            <a:r>
              <a:rPr lang="en-US" altLang="ja-JP" sz="1400"/>
              <a:t>, capacity, </a:t>
            </a:r>
            <a:r>
              <a:rPr lang="en-US" altLang="ja-JP" sz="1400" err="1"/>
              <a:t>isActive</a:t>
            </a:r>
            <a:r>
              <a:rPr lang="en-US" altLang="ja-JP" sz="1400"/>
              <a:t>, manager</a:t>
            </a:r>
            <a:endParaRPr lang="en-US" altLang="ja-JP"/>
          </a:p>
          <a:p>
            <a:pPr lvl="1"/>
            <a:r>
              <a:rPr kumimoji="1" lang="en-US" altLang="ja-JP" b="1"/>
              <a:t>Citizen: </a:t>
            </a:r>
            <a:r>
              <a:rPr kumimoji="1" lang="en-US" altLang="ja-JP" sz="1400" u="sng" err="1"/>
              <a:t>cid</a:t>
            </a:r>
            <a:r>
              <a:rPr kumimoji="1" lang="en-US" altLang="ja-JP" sz="1400"/>
              <a:t>, name, email, password, home address, # of families</a:t>
            </a:r>
            <a:r>
              <a:rPr kumimoji="1" lang="en-US" altLang="ja-JP"/>
              <a:t> </a:t>
            </a:r>
          </a:p>
          <a:p>
            <a:pPr lvl="1"/>
            <a:r>
              <a:rPr kumimoji="1" lang="en-US" altLang="ja-JP" b="1"/>
              <a:t>Check-In:</a:t>
            </a:r>
            <a:r>
              <a:rPr kumimoji="1" lang="en-US" altLang="ja-JP"/>
              <a:t> </a:t>
            </a:r>
            <a:r>
              <a:rPr kumimoji="1" lang="en-US" altLang="ja-JP" sz="1400" u="sng"/>
              <a:t>id,</a:t>
            </a:r>
            <a:r>
              <a:rPr kumimoji="1" lang="en-US" altLang="ja-JP" sz="1400"/>
              <a:t> </a:t>
            </a:r>
            <a:r>
              <a:rPr kumimoji="1" lang="en-US" altLang="ja-JP" sz="1400" err="1"/>
              <a:t>cid</a:t>
            </a:r>
            <a:r>
              <a:rPr kumimoji="1" lang="en-US" altLang="ja-JP" sz="1400"/>
              <a:t>, </a:t>
            </a:r>
            <a:r>
              <a:rPr kumimoji="1" lang="en-US" altLang="ja-JP" sz="1400" err="1"/>
              <a:t>sid</a:t>
            </a:r>
            <a:r>
              <a:rPr lang="en-US" altLang="ja-JP" sz="1400"/>
              <a:t>, check-in </a:t>
            </a:r>
            <a:r>
              <a:rPr lang="en-US" altLang="ja-JP" sz="1400" err="1"/>
              <a:t>datetime</a:t>
            </a:r>
            <a:r>
              <a:rPr lang="en-US" altLang="ja-JP" sz="1400"/>
              <a:t>, check-out </a:t>
            </a:r>
            <a:r>
              <a:rPr lang="en-US" altLang="ja-JP" sz="1400" err="1"/>
              <a:t>datetime</a:t>
            </a:r>
            <a:r>
              <a:rPr lang="en-US" altLang="ja-JP"/>
              <a:t> </a:t>
            </a:r>
          </a:p>
          <a:p>
            <a:r>
              <a:rPr lang="en-US" altLang="ja-JP"/>
              <a:t>Search </a:t>
            </a:r>
            <a:r>
              <a:rPr kumimoji="1" lang="en-US" altLang="ja-JP"/>
              <a:t>shelters by distance</a:t>
            </a:r>
          </a:p>
          <a:p>
            <a:pPr lvl="1"/>
            <a:r>
              <a:rPr kumimoji="1" lang="en-US" altLang="ja-JP"/>
              <a:t>Obtain current (</a:t>
            </a:r>
            <a:r>
              <a:rPr kumimoji="1" lang="en-US" altLang="ja-JP" err="1"/>
              <a:t>x,y</a:t>
            </a:r>
            <a:r>
              <a:rPr kumimoji="1" lang="en-US" altLang="ja-JP"/>
              <a:t>) from GPS</a:t>
            </a:r>
          </a:p>
          <a:p>
            <a:pPr lvl="1"/>
            <a:r>
              <a:rPr lang="en-US" altLang="ja-JP"/>
              <a:t>Find shelters S(</a:t>
            </a:r>
            <a:r>
              <a:rPr lang="en-US" altLang="ja-JP" err="1"/>
              <a:t>lng</a:t>
            </a:r>
            <a:r>
              <a:rPr lang="en-US" altLang="ja-JP"/>
              <a:t>, </a:t>
            </a:r>
            <a:r>
              <a:rPr lang="en-US" altLang="ja-JP" err="1"/>
              <a:t>lat</a:t>
            </a:r>
            <a:r>
              <a:rPr lang="en-US" altLang="ja-JP"/>
              <a:t>) such that ;</a:t>
            </a:r>
            <a:br>
              <a:rPr lang="en-US" altLang="ja-JP"/>
            </a:br>
            <a:r>
              <a:rPr kumimoji="1" lang="en-US" altLang="ja-JP" i="1"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kumimoji="1" lang="en-US" altLang="ja-JP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lng</a:t>
            </a:r>
            <a:r>
              <a:rPr lang="en-US" altLang="ja-JP" i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lang="en-US" altLang="ja-JP" i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en-US" altLang="ja-JP" i="1">
                <a:latin typeface="Times New Roman" panose="02020603050405020304" pitchFamily="18" charset="0"/>
                <a:cs typeface="Times New Roman" panose="02020603050405020304" pitchFamily="18" charset="0"/>
              </a:rPr>
              <a:t> = 6371 * </a:t>
            </a:r>
            <a:r>
              <a:rPr kumimoji="1" lang="en-US" altLang="ja-JP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acos</a:t>
            </a:r>
            <a:r>
              <a:rPr kumimoji="1" lang="en-US" altLang="ja-JP" i="1">
                <a:latin typeface="Times New Roman" panose="02020603050405020304" pitchFamily="18" charset="0"/>
                <a:cs typeface="Times New Roman" panose="02020603050405020304" pitchFamily="18" charset="0"/>
              </a:rPr>
              <a:t> (cos(rad(y)) * </a:t>
            </a:r>
            <a:br>
              <a:rPr kumimoji="1" lang="en-US" altLang="ja-JP" i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ja-JP" i="1">
                <a:latin typeface="Times New Roman" panose="02020603050405020304" pitchFamily="18" charset="0"/>
                <a:cs typeface="Times New Roman" panose="02020603050405020304" pitchFamily="18" charset="0"/>
              </a:rPr>
              <a:t>cos(rad(</a:t>
            </a:r>
            <a:r>
              <a:rPr kumimoji="1" lang="en-US" altLang="ja-JP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kumimoji="1" lang="en-US" altLang="ja-JP" i="1">
                <a:latin typeface="Times New Roman" panose="02020603050405020304" pitchFamily="18" charset="0"/>
                <a:cs typeface="Times New Roman" panose="02020603050405020304" pitchFamily="18" charset="0"/>
              </a:rPr>
              <a:t>)) * cos(rad(</a:t>
            </a:r>
            <a:r>
              <a:rPr kumimoji="1" lang="en-US" altLang="ja-JP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lng</a:t>
            </a:r>
            <a:r>
              <a:rPr kumimoji="1" lang="en-US" altLang="ja-JP" i="1">
                <a:latin typeface="Times New Roman" panose="02020603050405020304" pitchFamily="18" charset="0"/>
                <a:cs typeface="Times New Roman" panose="02020603050405020304" pitchFamily="18" charset="0"/>
              </a:rPr>
              <a:t>) – rad(x)) </a:t>
            </a:r>
            <a:br>
              <a:rPr kumimoji="1" lang="en-US" altLang="ja-JP" i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ja-JP" i="1">
                <a:latin typeface="Times New Roman" panose="02020603050405020304" pitchFamily="18" charset="0"/>
                <a:cs typeface="Times New Roman" panose="02020603050405020304" pitchFamily="18" charset="0"/>
              </a:rPr>
              <a:t>+ sin(rad(y))*sin(rad(</a:t>
            </a:r>
            <a:r>
              <a:rPr kumimoji="1" lang="en-US" altLang="ja-JP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kumimoji="1" lang="en-US" altLang="ja-JP" i="1">
                <a:latin typeface="Times New Roman" panose="02020603050405020304" pitchFamily="18" charset="0"/>
                <a:cs typeface="Times New Roman" panose="02020603050405020304" pitchFamily="18" charset="0"/>
              </a:rPr>
              <a:t>))) &lt;= D</a:t>
            </a:r>
            <a:endParaRPr lang="en-US" altLang="ja-JP"/>
          </a:p>
          <a:p>
            <a:pPr marL="400050"/>
            <a:r>
              <a:rPr kumimoji="1" lang="en-US" altLang="ja-JP"/>
              <a:t>Calculate density of shelter</a:t>
            </a:r>
          </a:p>
          <a:p>
            <a:pPr marL="800100" lvl="1"/>
            <a:r>
              <a:rPr lang="en-US" altLang="ja-JP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CheckIn</a:t>
            </a:r>
            <a:r>
              <a:rPr lang="en-US" altLang="ja-JP" i="1"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  <a:r>
              <a:rPr lang="en-US" altLang="ja-JP"/>
              <a:t>: # of families currently checked in </a:t>
            </a:r>
            <a:r>
              <a:rPr lang="en-US" altLang="ja-JP" i="1"/>
              <a:t>S</a:t>
            </a:r>
            <a:endParaRPr kumimoji="1" lang="en-US" altLang="ja-JP" i="1"/>
          </a:p>
          <a:p>
            <a:pPr marL="800100" lvl="1"/>
            <a:r>
              <a:rPr lang="en-US" altLang="ja-JP" i="1">
                <a:latin typeface="Times New Roman" panose="02020603050405020304" pitchFamily="18" charset="0"/>
                <a:cs typeface="Times New Roman" panose="02020603050405020304" pitchFamily="18" charset="0"/>
              </a:rPr>
              <a:t>Capacity(S)</a:t>
            </a:r>
            <a:r>
              <a:rPr kumimoji="1" lang="en-US" altLang="ja-JP"/>
              <a:t>: Max # of families </a:t>
            </a:r>
            <a:r>
              <a:rPr kumimoji="1" lang="en-US" altLang="ja-JP" i="1"/>
              <a:t>S</a:t>
            </a:r>
            <a:r>
              <a:rPr kumimoji="1" lang="en-US" altLang="ja-JP"/>
              <a:t> can accommodate</a:t>
            </a:r>
          </a:p>
          <a:p>
            <a:pPr marL="800100" lvl="1"/>
            <a:r>
              <a:rPr lang="en-US" altLang="ja-JP" i="1">
                <a:latin typeface="Times New Roman" panose="02020603050405020304" pitchFamily="18" charset="0"/>
                <a:cs typeface="Times New Roman" panose="02020603050405020304" pitchFamily="18" charset="0"/>
              </a:rPr>
              <a:t>Density(S) = </a:t>
            </a:r>
            <a:r>
              <a:rPr lang="en-US" altLang="ja-JP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CheckIn</a:t>
            </a:r>
            <a:r>
              <a:rPr lang="en-US" altLang="ja-JP" i="1">
                <a:latin typeface="Times New Roman" panose="02020603050405020304" pitchFamily="18" charset="0"/>
                <a:cs typeface="Times New Roman" panose="02020603050405020304" pitchFamily="18" charset="0"/>
              </a:rPr>
              <a:t>(S) / Capacity(S)</a:t>
            </a:r>
            <a:endParaRPr lang="ja-JP" alt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41FE666-86CD-3A4E-BCA2-6EC84279E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7960" y="2924944"/>
            <a:ext cx="2665040" cy="1872208"/>
          </a:xfrm>
          <a:prstGeom prst="rect">
            <a:avLst/>
          </a:prstGeom>
        </p:spPr>
      </p:pic>
      <p:sp>
        <p:nvSpPr>
          <p:cNvPr id="10" name="円/楕円 9">
            <a:extLst>
              <a:ext uri="{FF2B5EF4-FFF2-40B4-BE49-F238E27FC236}">
                <a16:creationId xmlns:a16="http://schemas.microsoft.com/office/drawing/2014/main" id="{0B4B51F1-D712-F841-B106-9EF96F21C1B6}"/>
              </a:ext>
            </a:extLst>
          </p:cNvPr>
          <p:cNvSpPr/>
          <p:nvPr/>
        </p:nvSpPr>
        <p:spPr>
          <a:xfrm>
            <a:off x="6359265" y="3127825"/>
            <a:ext cx="1689363" cy="1669327"/>
          </a:xfrm>
          <a:prstGeom prst="ellipse">
            <a:avLst/>
          </a:prstGeom>
          <a:solidFill>
            <a:srgbClr val="F9C800">
              <a:alpha val="25882"/>
            </a:srgbClr>
          </a:solidFill>
          <a:ln>
            <a:solidFill>
              <a:srgbClr val="F9C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Technical Details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8</a:t>
            </a:fld>
            <a:endParaRPr lang="en-US" altLang="ja-JP"/>
          </a:p>
        </p:txBody>
      </p:sp>
      <p:sp>
        <p:nvSpPr>
          <p:cNvPr id="17" name="円形吹き出し 16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6528226" y="4084434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形吹き出し 17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8229600" y="4181754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形吹き出し 18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6871100" y="3316215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形吹き出し 19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8048628" y="3316214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/>
          <p:cNvSpPr/>
          <p:nvPr/>
        </p:nvSpPr>
        <p:spPr>
          <a:xfrm>
            <a:off x="7101351" y="3907278"/>
            <a:ext cx="266700" cy="233195"/>
          </a:xfrm>
          <a:prstGeom prst="ellipse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>
            <a:stCxn id="21" idx="6"/>
            <a:endCxn id="10" idx="6"/>
          </p:cNvCxnSpPr>
          <p:nvPr/>
        </p:nvCxnSpPr>
        <p:spPr>
          <a:xfrm flipV="1">
            <a:off x="7368051" y="3962489"/>
            <a:ext cx="680577" cy="6138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7494359" y="399318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kumimoji="1" lang="ja-JP" alt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098097" y="1500398"/>
            <a:ext cx="792523" cy="283493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100">
                <a:solidFill>
                  <a:schemeClr val="tx1"/>
                </a:solidFill>
              </a:rPr>
              <a:t>Shelter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098096" y="2263677"/>
            <a:ext cx="792523" cy="283493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100">
                <a:solidFill>
                  <a:schemeClr val="tx1"/>
                </a:solidFill>
              </a:rPr>
              <a:t>Citizen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8076413" y="1891726"/>
            <a:ext cx="792523" cy="283493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100">
                <a:solidFill>
                  <a:schemeClr val="tx1"/>
                </a:solidFill>
              </a:rPr>
              <a:t>Check-In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30" name="直線矢印コネクタ 29"/>
          <p:cNvCxnSpPr>
            <a:stCxn id="28" idx="0"/>
            <a:endCxn id="24" idx="3"/>
          </p:cNvCxnSpPr>
          <p:nvPr/>
        </p:nvCxnSpPr>
        <p:spPr>
          <a:xfrm flipH="1" flipV="1">
            <a:off x="7890620" y="1642145"/>
            <a:ext cx="582055" cy="2495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28" idx="2"/>
            <a:endCxn id="25" idx="3"/>
          </p:cNvCxnSpPr>
          <p:nvPr/>
        </p:nvCxnSpPr>
        <p:spPr>
          <a:xfrm flipH="1">
            <a:off x="7890619" y="2175219"/>
            <a:ext cx="582056" cy="2302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7847049" y="136837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>
                <a:latin typeface="+mj-lt"/>
              </a:rPr>
              <a:t>1</a:t>
            </a:r>
            <a:endParaRPr kumimoji="1" lang="ja-JP" altLang="en-US" sz="1600">
              <a:latin typeface="+mj-lt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8355832" y="1572138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>
                <a:latin typeface="+mj-lt"/>
              </a:rPr>
              <a:t>0..*</a:t>
            </a:r>
            <a:endParaRPr kumimoji="1" lang="ja-JP" altLang="en-US" sz="1600">
              <a:latin typeface="+mj-lt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8321922" y="2181122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>
                <a:latin typeface="+mj-lt"/>
              </a:rPr>
              <a:t>0..*</a:t>
            </a:r>
            <a:endParaRPr kumimoji="1" lang="ja-JP" altLang="en-US" sz="1600">
              <a:latin typeface="+mj-lt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7890619" y="234671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>
                <a:latin typeface="+mj-lt"/>
              </a:rPr>
              <a:t>1</a:t>
            </a:r>
            <a:endParaRPr kumimoji="1" lang="ja-JP" altLang="en-US" sz="1600">
              <a:latin typeface="+mj-lt"/>
            </a:endParaRPr>
          </a:p>
        </p:txBody>
      </p:sp>
      <p:pic>
        <p:nvPicPr>
          <p:cNvPr id="2050" name="Picture 2" descr="enter image description here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878979"/>
            <a:ext cx="1685107" cy="158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オーディオ 8">
            <a:hlinkClick r:id="" action="ppaction://media"/>
            <a:extLst>
              <a:ext uri="{FF2B5EF4-FFF2-40B4-BE49-F238E27FC236}">
                <a16:creationId xmlns:a16="http://schemas.microsoft.com/office/drawing/2014/main" id="{F9C1EE5D-0FC4-3C44-9781-96CCF99001E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5402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867"/>
    </mc:Choice>
    <mc:Fallback>
      <p:transition spd="slow" advTm="74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1EA979-7C00-364E-9F5D-93C1736E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Screenshots of Prototype</a:t>
            </a:r>
            <a:endParaRPr kumimoji="1" lang="ja-JP" altLang="en-US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We are currently implementing Shelter </a:t>
            </a:r>
            <a:r>
              <a:rPr lang="en-US" altLang="ja-JP" err="1"/>
              <a:t>Navi</a:t>
            </a:r>
            <a:r>
              <a:rPr lang="en-US" altLang="ja-JP"/>
              <a:t> with open data of Kobe City and Himeji City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DAE32B-105D-1343-B1FB-9EA445F6F7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9</a:t>
            </a:fld>
            <a:endParaRPr lang="en-US" altLang="ja-JP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A7C7919-8B57-F345-90FB-E6D2EA557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2210129"/>
            <a:ext cx="3600400" cy="42668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47B48CB-9AEF-1048-9778-BD88FC3EF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24" y="2210129"/>
            <a:ext cx="3783732" cy="43717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オーディオ 9">
            <a:hlinkClick r:id="" action="ppaction://media"/>
            <a:extLst>
              <a:ext uri="{FF2B5EF4-FFF2-40B4-BE49-F238E27FC236}">
                <a16:creationId xmlns:a16="http://schemas.microsoft.com/office/drawing/2014/main" id="{6E17462C-AE9B-B24E-949D-F41885EEA9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00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18"/>
    </mc:Choice>
    <mc:Fallback>
      <p:transition spd="slow" advTm="35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3|36.1|14.5|2.5|3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|5.9|5|5.6|0.8|4.7|1.7|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|11.7|8.1|1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heme/theme1.xml><?xml version="1.0" encoding="utf-8"?>
<a:theme xmlns:a="http://schemas.openxmlformats.org/drawingml/2006/main" name="緑">
  <a:themeElements>
    <a:clrScheme name="gree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gree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kumimoji="1" dirty="0" smtClean="0">
            <a:latin typeface="+mj-lt"/>
          </a:defRPr>
        </a:defPPr>
      </a:lstStyle>
    </a:txDef>
  </a:objectDefaults>
  <a:extraClrSchemeLst>
    <a:extraClrScheme>
      <a:clrScheme name="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プレゼンテーション2" id="{F52723F4-D675-45D6-8722-68C472488644}" vid="{5FAAEC43-F227-4C46-A9C5-1F0537874E74}"/>
    </a:ext>
  </a:extLst>
</a:theme>
</file>

<file path=ppt/theme/theme2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緑</Template>
  <TotalTime>10786</TotalTime>
  <Words>2418</Words>
  <Application>Microsoft Macintosh PowerPoint</Application>
  <PresentationFormat>画面に合わせる (4:3)</PresentationFormat>
  <Paragraphs>359</Paragraphs>
  <Slides>15</Slides>
  <Notes>11</Notes>
  <HiddenSlides>0</HiddenSlides>
  <MMClips>11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1" baseType="lpstr">
      <vt:lpstr>ＭＳ Ｐゴシック</vt:lpstr>
      <vt:lpstr>Arial</vt:lpstr>
      <vt:lpstr>Times</vt:lpstr>
      <vt:lpstr>Times New Roman</vt:lpstr>
      <vt:lpstr>Wingdings</vt:lpstr>
      <vt:lpstr>緑</vt:lpstr>
      <vt:lpstr>Development of Shelter Navigation with Considering Three Cs in the Corona Age</vt:lpstr>
      <vt:lpstr>Disaster Evacuation in Japan</vt:lpstr>
      <vt:lpstr>Struggles of Local Governments</vt:lpstr>
      <vt:lpstr>Research Goal and Approach</vt:lpstr>
      <vt:lpstr>Citizen’s Use Cases</vt:lpstr>
      <vt:lpstr>Local Government’s Use Cases</vt:lpstr>
      <vt:lpstr>System Architecture</vt:lpstr>
      <vt:lpstr>Technical Details</vt:lpstr>
      <vt:lpstr>Screenshots of Prototype</vt:lpstr>
      <vt:lpstr>Discussion</vt:lpstr>
      <vt:lpstr>Summary</vt:lpstr>
      <vt:lpstr>謝辞</vt:lpstr>
      <vt:lpstr>5.アプローチ</vt:lpstr>
      <vt:lpstr>6.提案手法</vt:lpstr>
      <vt:lpstr>評価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Shelter Navigation with Considering Three Cs in the corona age</dc:title>
  <dc:creator>中田 大翔</dc:creator>
  <cp:lastModifiedBy>中田 大翔</cp:lastModifiedBy>
  <cp:revision>235</cp:revision>
  <cp:lastPrinted>2015-02-14T18:29:24Z</cp:lastPrinted>
  <dcterms:created xsi:type="dcterms:W3CDTF">2020-09-23T14:05:07Z</dcterms:created>
  <dcterms:modified xsi:type="dcterms:W3CDTF">2020-10-17T19:51:13Z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